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y="5143500" cx="9144000"/>
  <p:notesSz cx="6858000" cy="9144000"/>
  <p:embeddedFontLst>
    <p:embeddedFont>
      <p:font typeface="Montserrat"/>
      <p:regular r:id="rId61"/>
      <p:bold r:id="rId62"/>
      <p:italic r:id="rId63"/>
      <p:boldItalic r:id="rId64"/>
    </p:embeddedFont>
    <p:embeddedFont>
      <p:font typeface="Montserrat Medium"/>
      <p:regular r:id="rId65"/>
      <p:bold r:id="rId66"/>
      <p:italic r:id="rId67"/>
      <p:boldItalic r:id="rId68"/>
    </p:embeddedFont>
    <p:embeddedFont>
      <p:font typeface="Montserrat ExtraLight"/>
      <p:regular r:id="rId69"/>
      <p:bold r:id="rId70"/>
      <p:italic r:id="rId71"/>
      <p:boldItalic r:id="rId72"/>
    </p:embeddedFont>
    <p:embeddedFont>
      <p:font typeface="Montserrat ExtraBold"/>
      <p:bold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ExtraBold-bold.fntdata"/><Relationship Id="rId72" Type="http://schemas.openxmlformats.org/officeDocument/2006/relationships/font" Target="fonts/MontserratExtraLight-boldItalic.fntdata"/><Relationship Id="rId31" Type="http://schemas.openxmlformats.org/officeDocument/2006/relationships/slide" Target="slides/slide27.xml"/><Relationship Id="rId30" Type="http://schemas.openxmlformats.org/officeDocument/2006/relationships/slide" Target="slides/slide26.xml"/><Relationship Id="rId74" Type="http://schemas.openxmlformats.org/officeDocument/2006/relationships/font" Target="fonts/MontserratExtraBold-boldItalic.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MontserratExtraLight-italic.fntdata"/><Relationship Id="rId70" Type="http://schemas.openxmlformats.org/officeDocument/2006/relationships/font" Target="fonts/MontserratExtraLight-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6.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8.xml"/><Relationship Id="rId66" Type="http://schemas.openxmlformats.org/officeDocument/2006/relationships/font" Target="fonts/MontserratMedium-bold.fntdata"/><Relationship Id="rId21" Type="http://schemas.openxmlformats.org/officeDocument/2006/relationships/slide" Target="slides/slide17.xml"/><Relationship Id="rId65" Type="http://schemas.openxmlformats.org/officeDocument/2006/relationships/font" Target="fonts/MontserratMedium-regular.fntdata"/><Relationship Id="rId24" Type="http://schemas.openxmlformats.org/officeDocument/2006/relationships/slide" Target="slides/slide20.xml"/><Relationship Id="rId68" Type="http://schemas.openxmlformats.org/officeDocument/2006/relationships/font" Target="fonts/MontserratMedium-boldItalic.fntdata"/><Relationship Id="rId23" Type="http://schemas.openxmlformats.org/officeDocument/2006/relationships/slide" Target="slides/slide19.xml"/><Relationship Id="rId67" Type="http://schemas.openxmlformats.org/officeDocument/2006/relationships/font" Target="fonts/MontserratMedium-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ExtraLight-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97d7df12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97d7df1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9f1147c6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9f1147c6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are some formulas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f1147c60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9f1147c60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model (in the logical sense) represents a possible state of affairs in the world.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f1147c60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f1147c60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interprets the function to the model. </a:t>
            </a:r>
            <a:r>
              <a:rPr lang="en"/>
              <a:t>For example, if f represents "it is Wednesday" and w corresponds to right now, then I(F,W) = 1 . If  W corresponded to yesterday, then its 0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f1147c60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f1147c60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just a syntax but we have not given any semantics to them.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anyway lets start FOL, before understanding first order logic, lets understand zero order logic. This is my made up term but the </a:t>
            </a:r>
            <a:r>
              <a:rPr lang="en"/>
              <a:t>meaning</a:t>
            </a:r>
            <a:r>
              <a:rPr lang="en"/>
              <a:t> is true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9f1147c60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9f1147c60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ee0c26e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ee0c26e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9ad88a40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9ad88a40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0935dc88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0935dc88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9ad88a40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99ad88a40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9f1147c60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9f1147c60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c3e11e50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9c3e11e50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c3e11e50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c3e11e50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c3e11e50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9c3e11e50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9c3e11e50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9c3e11e50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can be me, professor V oy my friend Gio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0935dc88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0935dc88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60935dc88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60935dc88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0935dc88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60935dc88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0935dc88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60935dc88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people might think that, hey that is not programming, it is just a grammar fix, so it’s not very relevant. But wait, chat gpt itself is not grammar </a:t>
            </a:r>
            <a:r>
              <a:rPr lang="en"/>
              <a:t>teacher</a:t>
            </a:r>
            <a:r>
              <a:rPr lang="en"/>
              <a:t>, then how it knows. By this very algorithm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60935dc88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60935dc88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0935dc88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0935dc88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7f9262ee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f9262ee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99ad88a40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99ad88a40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a00737e8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a00737e8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I kept this picture here is, I feel amazed by looking at this robot.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a00737e8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9a00737e8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9a00737e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9a00737e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9a00737e8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9a00737e8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9b785d83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9b785d83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Biasness like this causes too much problem, specially short people like 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9a00737e8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9a00737e8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9a00737e8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9a00737e8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0935dc88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0935dc88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Logic allows us to express very complicated and big things (like modelling the world knowledge) by using kind of formulas.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9a00737e8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9a00737e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one of the top example to show the FOL demonstration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99ad88a40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99ad88a40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9ad88a40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99ad88a40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contribute then,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99ad88a40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99ad88a40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a00737e8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9a00737e8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a00737e8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9a00737e8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9a00737e8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9a00737e8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9a00737e8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9a00737e8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hardware can represent the knowledge but we have to use that knowledge in a way to reason with it.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7f9262ee2f_0_26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7f9262ee2f_0_26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symbols and semantics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7f9262ee2f_0_26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f9262ee2f_0_26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reply with best of my knowledge and ability</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9a00737e8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9a00737e8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former professor in Carnegie Mellon, this has been stuck with me forever.</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a00737e8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9a00737e8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one of the top example to show the FOL demonstration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7f9262ee2f_0_26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7f9262ee2f_0_26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f1147c60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f1147c60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are briefly talking about Propositional Logic, and bring the focus on FOL why PL is not enough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f1147c60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f1147c60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Syntax means what kind of expression are valid. Semantics </a:t>
            </a:r>
            <a:r>
              <a:rPr lang="en"/>
              <a:t>specifies the meaning of a formula. </a:t>
            </a:r>
            <a:endParaRPr/>
          </a:p>
          <a:p>
            <a:pPr indent="0" lvl="0" marL="0" rtl="0" algn="l">
              <a:spcBef>
                <a:spcPts val="0"/>
              </a:spcBef>
              <a:spcAft>
                <a:spcPts val="0"/>
              </a:spcAft>
              <a:buNone/>
            </a:pPr>
            <a:r>
              <a:rPr lang="en"/>
              <a:t> Inference rules allow us to take various formula to do different thing. For example, if I tell you that it's raining and wet, then you should be able to conclude that it is also raining (obviously)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f1147c60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9f1147c60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if they are two different syntax they represent the same semantics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9f1147c60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9f1147c60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syntax in PL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3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10.png"/><Relationship Id="rId4"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7.png"/><Relationship Id="rId7"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 Id="rId3" Type="http://schemas.openxmlformats.org/officeDocument/2006/relationships/hyperlink" Target="https://www.freepik.com/free-photo/low-angle-man-with-virtual-reality-simulator_7136709.htm" TargetMode="External"/><Relationship Id="rId4" Type="http://schemas.openxmlformats.org/officeDocument/2006/relationships/hyperlink" Target="https://www.scaler.com/topics/artificial-intelligence-tutorial/first-order-logic-in-ai/" TargetMode="External"/><Relationship Id="rId9" Type="http://schemas.openxmlformats.org/officeDocument/2006/relationships/image" Target="../media/image44.png"/><Relationship Id="rId5" Type="http://schemas.openxmlformats.org/officeDocument/2006/relationships/hyperlink" Target="https://www.javatpoint.com/first-order-logic-in-artificial-intelligence" TargetMode="External"/><Relationship Id="rId6" Type="http://schemas.openxmlformats.org/officeDocument/2006/relationships/hyperlink" Target="https://www.educative.io/answers/what-is-first-order-logic-in-artificial-intelligence" TargetMode="External"/><Relationship Id="rId7" Type="http://schemas.openxmlformats.org/officeDocument/2006/relationships/image" Target="../media/image48.png"/><Relationship Id="rId8" Type="http://schemas.openxmlformats.org/officeDocument/2006/relationships/image" Target="../media/image7.png"/><Relationship Id="rId10"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266225"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First Order Logic </a:t>
            </a:r>
            <a:endParaRPr/>
          </a:p>
        </p:txBody>
      </p:sp>
      <p:sp>
        <p:nvSpPr>
          <p:cNvPr id="159" name="Google Shape;159;p36"/>
          <p:cNvSpPr txBox="1"/>
          <p:nvPr>
            <p:ph idx="1" type="subTitle"/>
          </p:nvPr>
        </p:nvSpPr>
        <p:spPr>
          <a:xfrm>
            <a:off x="2266225" y="3711100"/>
            <a:ext cx="44235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Designed for Rookies.</a:t>
            </a:r>
            <a:endParaRPr/>
          </a:p>
        </p:txBody>
      </p:sp>
      <p:sp>
        <p:nvSpPr>
          <p:cNvPr id="160" name="Google Shape;160;p36"/>
          <p:cNvSpPr txBox="1"/>
          <p:nvPr>
            <p:ph type="ctrTitle"/>
          </p:nvPr>
        </p:nvSpPr>
        <p:spPr>
          <a:xfrm>
            <a:off x="2941650" y="27405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in AI</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45"/>
          <p:cNvPicPr preferRelativeResize="0"/>
          <p:nvPr/>
        </p:nvPicPr>
        <p:blipFill>
          <a:blip r:embed="rId3">
            <a:alphaModFix/>
          </a:blip>
          <a:stretch>
            <a:fillRect/>
          </a:stretch>
        </p:blipFill>
        <p:spPr>
          <a:xfrm>
            <a:off x="152400" y="409150"/>
            <a:ext cx="6250851" cy="4187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6"/>
          <p:cNvPicPr preferRelativeResize="0"/>
          <p:nvPr/>
        </p:nvPicPr>
        <p:blipFill>
          <a:blip r:embed="rId3">
            <a:alphaModFix/>
          </a:blip>
          <a:stretch>
            <a:fillRect/>
          </a:stretch>
        </p:blipFill>
        <p:spPr>
          <a:xfrm>
            <a:off x="152400" y="152400"/>
            <a:ext cx="6599259"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7"/>
          <p:cNvPicPr preferRelativeResize="0"/>
          <p:nvPr/>
        </p:nvPicPr>
        <p:blipFill>
          <a:blip r:embed="rId3">
            <a:alphaModFix/>
          </a:blip>
          <a:stretch>
            <a:fillRect/>
          </a:stretch>
        </p:blipFill>
        <p:spPr>
          <a:xfrm>
            <a:off x="152400" y="152400"/>
            <a:ext cx="693227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8"/>
          <p:cNvPicPr preferRelativeResize="0"/>
          <p:nvPr/>
        </p:nvPicPr>
        <p:blipFill>
          <a:blip r:embed="rId3">
            <a:alphaModFix/>
          </a:blip>
          <a:stretch>
            <a:fillRect/>
          </a:stretch>
        </p:blipFill>
        <p:spPr>
          <a:xfrm>
            <a:off x="152400" y="152400"/>
            <a:ext cx="6246636"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9"/>
          <p:cNvSpPr txBox="1"/>
          <p:nvPr>
            <p:ph type="title"/>
          </p:nvPr>
        </p:nvSpPr>
        <p:spPr>
          <a:xfrm>
            <a:off x="3762675" y="3177750"/>
            <a:ext cx="3311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5" name="Google Shape;235;p4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236" name="Google Shape;236;p49"/>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First Order Logic?</a:t>
            </a:r>
            <a:endParaRPr/>
          </a:p>
        </p:txBody>
      </p:sp>
      <p:cxnSp>
        <p:nvCxnSpPr>
          <p:cNvPr id="237" name="Google Shape;237;p4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Propositional Logic</a:t>
            </a:r>
            <a:endParaRPr>
              <a:solidFill>
                <a:schemeClr val="accent1"/>
              </a:solidFill>
            </a:endParaRPr>
          </a:p>
        </p:txBody>
      </p:sp>
      <p:sp>
        <p:nvSpPr>
          <p:cNvPr id="243" name="Google Shape;243;p50"/>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Logic-based models: propositional logic, first-order logic</a:t>
            </a:r>
            <a:endParaRPr/>
          </a:p>
          <a:p>
            <a:pPr indent="0" lvl="0" marL="0" rtl="0" algn="l">
              <a:spcBef>
                <a:spcPts val="1600"/>
              </a:spcBef>
              <a:spcAft>
                <a:spcPts val="0"/>
              </a:spcAft>
              <a:buNone/>
            </a:pPr>
            <a:r>
              <a:rPr lang="en"/>
              <a:t>Applications: theorem proving, verification, reasoning</a:t>
            </a:r>
            <a:endParaRPr/>
          </a:p>
          <a:p>
            <a:pPr indent="0" lvl="0" marL="0" rtl="0" algn="l">
              <a:spcBef>
                <a:spcPts val="1600"/>
              </a:spcBef>
              <a:spcAft>
                <a:spcPts val="1600"/>
              </a:spcAft>
              <a:buNone/>
            </a:pPr>
            <a:r>
              <a:rPr lang="en"/>
              <a:t>Think in terms of logical formulas and inference rules</a:t>
            </a:r>
            <a:endParaRPr/>
          </a:p>
        </p:txBody>
      </p:sp>
      <p:cxnSp>
        <p:nvCxnSpPr>
          <p:cNvPr id="244" name="Google Shape;244;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Propositional Logic</a:t>
            </a:r>
            <a:endParaRPr>
              <a:solidFill>
                <a:schemeClr val="accent1"/>
              </a:solidFill>
            </a:endParaRPr>
          </a:p>
        </p:txBody>
      </p:sp>
      <p:sp>
        <p:nvSpPr>
          <p:cNvPr id="250" name="Google Shape;250;p5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a way to data representation in a logical form.</a:t>
            </a:r>
            <a:endParaRPr/>
          </a:p>
          <a:p>
            <a:pPr indent="0" lvl="0" marL="0" rtl="0" algn="l">
              <a:spcBef>
                <a:spcPts val="1600"/>
              </a:spcBef>
              <a:spcAft>
                <a:spcPts val="0"/>
              </a:spcAft>
              <a:buNone/>
            </a:pPr>
            <a:r>
              <a:rPr lang="en"/>
              <a:t>Such that:-</a:t>
            </a:r>
            <a:br>
              <a:rPr lang="en"/>
            </a:br>
            <a:r>
              <a:rPr lang="en"/>
              <a:t>TRUE or FALSE.</a:t>
            </a:r>
            <a:endParaRPr/>
          </a:p>
          <a:p>
            <a:pPr indent="0" lvl="0" marL="0" rtl="0" algn="l">
              <a:spcBef>
                <a:spcPts val="1600"/>
              </a:spcBef>
              <a:spcAft>
                <a:spcPts val="1600"/>
              </a:spcAft>
              <a:buNone/>
            </a:pPr>
            <a:r>
              <a:t/>
            </a:r>
            <a:endParaRPr/>
          </a:p>
        </p:txBody>
      </p:sp>
      <p:cxnSp>
        <p:nvCxnSpPr>
          <p:cNvPr id="251" name="Google Shape;251;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Propositional Logic</a:t>
            </a:r>
            <a:endParaRPr>
              <a:solidFill>
                <a:schemeClr val="accent1"/>
              </a:solidFill>
            </a:endParaRPr>
          </a:p>
        </p:txBody>
      </p:sp>
      <p:sp>
        <p:nvSpPr>
          <p:cNvPr id="257" name="Google Shape;257;p52"/>
          <p:cNvSpPr txBox="1"/>
          <p:nvPr>
            <p:ph idx="1" type="body"/>
          </p:nvPr>
        </p:nvSpPr>
        <p:spPr>
          <a:xfrm>
            <a:off x="336600" y="1044550"/>
            <a:ext cx="6005400" cy="35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Propositional logic is declarative</a:t>
            </a:r>
            <a:endParaRPr/>
          </a:p>
          <a:p>
            <a:pPr indent="0" lvl="0" marL="0" rtl="0" algn="l">
              <a:spcBef>
                <a:spcPts val="1600"/>
              </a:spcBef>
              <a:spcAft>
                <a:spcPts val="0"/>
              </a:spcAft>
              <a:buNone/>
            </a:pPr>
            <a:r>
              <a:rPr lang="en"/>
              <a:t>Propositional logic has very limited expressive power</a:t>
            </a:r>
            <a:endParaRPr/>
          </a:p>
          <a:p>
            <a:pPr indent="0" lvl="0" marL="0" rtl="0" algn="l">
              <a:spcBef>
                <a:spcPts val="1600"/>
              </a:spcBef>
              <a:spcAft>
                <a:spcPts val="0"/>
              </a:spcAft>
              <a:buNone/>
            </a:pPr>
            <a:r>
              <a:rPr lang="en"/>
              <a:t>Propositional logic is compositional</a:t>
            </a:r>
            <a:endParaRPr/>
          </a:p>
          <a:p>
            <a:pPr indent="0" lvl="0" marL="0" rtl="0" algn="l">
              <a:spcBef>
                <a:spcPts val="1600"/>
              </a:spcBef>
              <a:spcAft>
                <a:spcPts val="0"/>
              </a:spcAft>
              <a:buNone/>
            </a:pPr>
            <a:r>
              <a:rPr lang="en"/>
              <a:t>Propositional logic allows partial/disjunctive/negated information(unlike most data structures and databases)</a:t>
            </a:r>
            <a:endParaRPr/>
          </a:p>
          <a:p>
            <a:pPr indent="0" lvl="0" marL="0" rtl="0" algn="l">
              <a:spcBef>
                <a:spcPts val="1600"/>
              </a:spcBef>
              <a:spcAft>
                <a:spcPts val="0"/>
              </a:spcAft>
              <a:buNone/>
            </a:pPr>
            <a:r>
              <a:rPr lang="en"/>
              <a:t>Meaning in propositional logic is context-independent(unlike natural language, where meaning depends on context)</a:t>
            </a:r>
            <a:endParaRPr/>
          </a:p>
          <a:p>
            <a:pPr indent="0" lvl="0" marL="0" rtl="0" algn="l">
              <a:spcBef>
                <a:spcPts val="1600"/>
              </a:spcBef>
              <a:spcAft>
                <a:spcPts val="1600"/>
              </a:spcAft>
              <a:buNone/>
            </a:pPr>
            <a:r>
              <a:t/>
            </a:r>
            <a:endParaRPr/>
          </a:p>
        </p:txBody>
      </p:sp>
      <p:cxnSp>
        <p:nvCxnSpPr>
          <p:cNvPr id="258" name="Google Shape;258;p5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Order Logic</a:t>
            </a:r>
            <a:endParaRPr/>
          </a:p>
        </p:txBody>
      </p:sp>
      <p:sp>
        <p:nvSpPr>
          <p:cNvPr id="264" name="Google Shape;264;p53"/>
          <p:cNvSpPr txBox="1"/>
          <p:nvPr>
            <p:ph idx="1" type="body"/>
          </p:nvPr>
        </p:nvSpPr>
        <p:spPr>
          <a:xfrm>
            <a:off x="847800" y="1541925"/>
            <a:ext cx="5126700" cy="28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a robust technique to represent objects as well as their relationships. Unlike propositional logic, First Order Logic in Artificial Intelligence doesn't only include facts but also different other entities like objects, relations, functions.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Order Logic</a:t>
            </a:r>
            <a:endParaRPr/>
          </a:p>
        </p:txBody>
      </p:sp>
      <p:sp>
        <p:nvSpPr>
          <p:cNvPr id="270" name="Google Shape;270;p54"/>
          <p:cNvSpPr txBox="1"/>
          <p:nvPr>
            <p:ph idx="1" type="body"/>
          </p:nvPr>
        </p:nvSpPr>
        <p:spPr>
          <a:xfrm>
            <a:off x="502025" y="1260200"/>
            <a:ext cx="5613300" cy="33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first-order logic assumes the world contains</a:t>
            </a:r>
            <a:endParaRPr/>
          </a:p>
          <a:p>
            <a:pPr indent="457200" lvl="0" marL="0" rtl="0" algn="l">
              <a:spcBef>
                <a:spcPts val="1600"/>
              </a:spcBef>
              <a:spcAft>
                <a:spcPts val="0"/>
              </a:spcAft>
              <a:buNone/>
            </a:pPr>
            <a:r>
              <a:rPr lang="en"/>
              <a:t>Objects: people, houses, numbers, colors, baseball</a:t>
            </a:r>
            <a:endParaRPr/>
          </a:p>
          <a:p>
            <a:pPr indent="0" lvl="0" marL="0" rtl="0" algn="l">
              <a:spcBef>
                <a:spcPts val="1600"/>
              </a:spcBef>
              <a:spcAft>
                <a:spcPts val="0"/>
              </a:spcAft>
              <a:buNone/>
            </a:pPr>
            <a:r>
              <a:rPr lang="en"/>
              <a:t>games, wars, …</a:t>
            </a:r>
            <a:endParaRPr/>
          </a:p>
          <a:p>
            <a:pPr indent="457200" lvl="0" marL="0" rtl="0" algn="l">
              <a:spcBef>
                <a:spcPts val="1600"/>
              </a:spcBef>
              <a:spcAft>
                <a:spcPts val="0"/>
              </a:spcAft>
              <a:buNone/>
            </a:pPr>
            <a:r>
              <a:rPr lang="en"/>
              <a:t>Relations: red, round, prime, brother of, bigger than,</a:t>
            </a:r>
            <a:endParaRPr/>
          </a:p>
          <a:p>
            <a:pPr indent="0" lvl="0" marL="0" rtl="0" algn="l">
              <a:spcBef>
                <a:spcPts val="1600"/>
              </a:spcBef>
              <a:spcAft>
                <a:spcPts val="0"/>
              </a:spcAft>
              <a:buNone/>
            </a:pPr>
            <a:r>
              <a:rPr lang="en"/>
              <a:t>part of, comes between, …</a:t>
            </a:r>
            <a:endParaRPr/>
          </a:p>
          <a:p>
            <a:pPr indent="457200" lvl="0" marL="0" rtl="0" algn="l">
              <a:spcBef>
                <a:spcPts val="1600"/>
              </a:spcBef>
              <a:spcAft>
                <a:spcPts val="0"/>
              </a:spcAft>
              <a:buNone/>
            </a:pPr>
            <a:r>
              <a:rPr lang="en"/>
              <a:t>Functions: father of, best friend, one more than, plus,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ctrTitle"/>
          </p:nvPr>
        </p:nvSpPr>
        <p:spPr>
          <a:xfrm>
            <a:off x="4285500" y="2832875"/>
            <a:ext cx="3657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a:t>
            </a:r>
            <a:endParaRPr/>
          </a:p>
        </p:txBody>
      </p:sp>
      <p:sp>
        <p:nvSpPr>
          <p:cNvPr id="167" name="Google Shape;167;p3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am K-gen, I am a passionate programmer and a music enthusiast. In my free time, I like to play CS 2, and read books.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Syntax versus Semantics</a:t>
            </a:r>
            <a:endParaRPr/>
          </a:p>
        </p:txBody>
      </p:sp>
      <p:sp>
        <p:nvSpPr>
          <p:cNvPr id="276" name="Google Shape;276;p55"/>
          <p:cNvSpPr txBox="1"/>
          <p:nvPr>
            <p:ph idx="1" type="body"/>
          </p:nvPr>
        </p:nvSpPr>
        <p:spPr>
          <a:xfrm>
            <a:off x="938500" y="1298600"/>
            <a:ext cx="49464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Syntax: what are valid expressions in the language?</a:t>
            </a:r>
            <a:endParaRPr/>
          </a:p>
          <a:p>
            <a:pPr indent="0" lvl="0" marL="0" rtl="0" algn="l">
              <a:spcBef>
                <a:spcPts val="1600"/>
              </a:spcBef>
              <a:spcAft>
                <a:spcPts val="0"/>
              </a:spcAft>
              <a:buNone/>
            </a:pPr>
            <a:r>
              <a:rPr lang="en"/>
              <a:t>Semantics:  what do these expressions mean?</a:t>
            </a:r>
            <a:endParaRPr/>
          </a:p>
          <a:p>
            <a:pPr indent="0" lvl="0" marL="0" rtl="0" algn="l">
              <a:spcBef>
                <a:spcPts val="1600"/>
              </a:spcBef>
              <a:spcAft>
                <a:spcPts val="0"/>
              </a:spcAft>
              <a:buNone/>
            </a:pPr>
            <a:r>
              <a:rPr lang="en"/>
              <a:t>Different syntax, same semantics (5):</a:t>
            </a:r>
            <a:endParaRPr/>
          </a:p>
          <a:p>
            <a:pPr indent="0" lvl="0" marL="0" rtl="0" algn="l">
              <a:spcBef>
                <a:spcPts val="1600"/>
              </a:spcBef>
              <a:spcAft>
                <a:spcPts val="1600"/>
              </a:spcAft>
              <a:buNone/>
            </a:pPr>
            <a:r>
              <a:rPr lang="en"/>
              <a:t>   			      2 + 3  ←—------------→ 3 + 2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56"/>
          <p:cNvPicPr preferRelativeResize="0"/>
          <p:nvPr/>
        </p:nvPicPr>
        <p:blipFill>
          <a:blip r:embed="rId3">
            <a:alphaModFix/>
          </a:blip>
          <a:stretch>
            <a:fillRect/>
          </a:stretch>
        </p:blipFill>
        <p:spPr>
          <a:xfrm>
            <a:off x="664675" y="408525"/>
            <a:ext cx="4267200" cy="4505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 that I will discuss</a:t>
            </a:r>
            <a:endParaRPr/>
          </a:p>
        </p:txBody>
      </p:sp>
      <p:cxnSp>
        <p:nvCxnSpPr>
          <p:cNvPr id="287" name="Google Shape;287;p5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8" name="Google Shape;288;p57"/>
          <p:cNvSpPr txBox="1"/>
          <p:nvPr>
            <p:ph type="title"/>
          </p:nvPr>
        </p:nvSpPr>
        <p:spPr>
          <a:xfrm>
            <a:off x="6037297" y="249932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Existential quantification</a:t>
            </a:r>
            <a:endParaRPr/>
          </a:p>
        </p:txBody>
      </p:sp>
      <p:sp>
        <p:nvSpPr>
          <p:cNvPr id="289" name="Google Shape;289;p57"/>
          <p:cNvSpPr txBox="1"/>
          <p:nvPr>
            <p:ph idx="1" type="subTitle"/>
          </p:nvPr>
        </p:nvSpPr>
        <p:spPr>
          <a:xfrm>
            <a:off x="5845197" y="33202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 x P(x)</a:t>
            </a:r>
            <a:endParaRPr sz="2100"/>
          </a:p>
        </p:txBody>
      </p:sp>
      <p:sp>
        <p:nvSpPr>
          <p:cNvPr id="290" name="Google Shape;290;p57"/>
          <p:cNvSpPr txBox="1"/>
          <p:nvPr>
            <p:ph idx="5" type="title"/>
          </p:nvPr>
        </p:nvSpPr>
        <p:spPr>
          <a:xfrm>
            <a:off x="1099322" y="261540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Universal quantification</a:t>
            </a:r>
            <a:endParaRPr/>
          </a:p>
        </p:txBody>
      </p:sp>
      <p:sp>
        <p:nvSpPr>
          <p:cNvPr id="291" name="Google Shape;291;p57"/>
          <p:cNvSpPr txBox="1"/>
          <p:nvPr>
            <p:ph idx="6" type="subTitle"/>
          </p:nvPr>
        </p:nvSpPr>
        <p:spPr>
          <a:xfrm>
            <a:off x="1099322" y="330030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∀x P(x)</a:t>
            </a:r>
            <a:endParaRPr sz="2100"/>
          </a:p>
        </p:txBody>
      </p:sp>
      <p:cxnSp>
        <p:nvCxnSpPr>
          <p:cNvPr id="292" name="Google Shape;292;p57"/>
          <p:cNvCxnSpPr/>
          <p:nvPr/>
        </p:nvCxnSpPr>
        <p:spPr>
          <a:xfrm>
            <a:off x="4363622" y="277352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93" name="Google Shape;293;p57"/>
          <p:cNvCxnSpPr/>
          <p:nvPr/>
        </p:nvCxnSpPr>
        <p:spPr>
          <a:xfrm>
            <a:off x="6849300" y="31839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94" name="Google Shape;294;p57"/>
          <p:cNvCxnSpPr/>
          <p:nvPr/>
        </p:nvCxnSpPr>
        <p:spPr>
          <a:xfrm>
            <a:off x="1996925" y="323632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5" name="Google Shape;295;p57"/>
          <p:cNvSpPr/>
          <p:nvPr/>
        </p:nvSpPr>
        <p:spPr>
          <a:xfrm>
            <a:off x="1790525" y="173457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7"/>
          <p:cNvSpPr/>
          <p:nvPr/>
        </p:nvSpPr>
        <p:spPr>
          <a:xfrm>
            <a:off x="6642900" y="16822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7"/>
          <p:cNvSpPr txBox="1"/>
          <p:nvPr/>
        </p:nvSpPr>
        <p:spPr>
          <a:xfrm>
            <a:off x="1907300" y="1758513"/>
            <a:ext cx="1821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t>∀		             	</a:t>
            </a:r>
            <a:endParaRPr sz="3200"/>
          </a:p>
        </p:txBody>
      </p:sp>
      <p:sp>
        <p:nvSpPr>
          <p:cNvPr id="298" name="Google Shape;298;p57"/>
          <p:cNvSpPr txBox="1"/>
          <p:nvPr/>
        </p:nvSpPr>
        <p:spPr>
          <a:xfrm>
            <a:off x="6770950" y="1685975"/>
            <a:ext cx="2067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8"/>
          <p:cNvSpPr txBox="1"/>
          <p:nvPr>
            <p:ph idx="4" type="title"/>
          </p:nvPr>
        </p:nvSpPr>
        <p:spPr>
          <a:xfrm>
            <a:off x="364000" y="4618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Universal Quantification</a:t>
            </a:r>
            <a:endParaRPr/>
          </a:p>
        </p:txBody>
      </p:sp>
      <p:cxnSp>
        <p:nvCxnSpPr>
          <p:cNvPr id="304" name="Google Shape;304;p58"/>
          <p:cNvCxnSpPr/>
          <p:nvPr/>
        </p:nvCxnSpPr>
        <p:spPr>
          <a:xfrm>
            <a:off x="364000" y="4020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5" name="Google Shape;305;p58"/>
          <p:cNvSpPr txBox="1"/>
          <p:nvPr>
            <p:ph idx="5" type="title"/>
          </p:nvPr>
        </p:nvSpPr>
        <p:spPr>
          <a:xfrm>
            <a:off x="497422" y="256822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Universal quantification</a:t>
            </a:r>
            <a:endParaRPr/>
          </a:p>
        </p:txBody>
      </p:sp>
      <p:sp>
        <p:nvSpPr>
          <p:cNvPr id="306" name="Google Shape;306;p58"/>
          <p:cNvSpPr txBox="1"/>
          <p:nvPr>
            <p:ph idx="6" type="subTitle"/>
          </p:nvPr>
        </p:nvSpPr>
        <p:spPr>
          <a:xfrm>
            <a:off x="497422" y="32531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∀x P(x)</a:t>
            </a:r>
            <a:endParaRPr sz="2100"/>
          </a:p>
        </p:txBody>
      </p:sp>
      <p:cxnSp>
        <p:nvCxnSpPr>
          <p:cNvPr id="307" name="Google Shape;307;p58"/>
          <p:cNvCxnSpPr/>
          <p:nvPr/>
        </p:nvCxnSpPr>
        <p:spPr>
          <a:xfrm>
            <a:off x="1395025" y="31891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8" name="Google Shape;308;p58"/>
          <p:cNvSpPr/>
          <p:nvPr/>
        </p:nvSpPr>
        <p:spPr>
          <a:xfrm>
            <a:off x="1188625" y="168740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8"/>
          <p:cNvSpPr txBox="1"/>
          <p:nvPr/>
        </p:nvSpPr>
        <p:spPr>
          <a:xfrm>
            <a:off x="1305400" y="1711338"/>
            <a:ext cx="1821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t>∀		             	</a:t>
            </a:r>
            <a:endParaRPr sz="3200"/>
          </a:p>
        </p:txBody>
      </p:sp>
      <p:sp>
        <p:nvSpPr>
          <p:cNvPr id="310" name="Google Shape;310;p58"/>
          <p:cNvSpPr txBox="1"/>
          <p:nvPr/>
        </p:nvSpPr>
        <p:spPr>
          <a:xfrm>
            <a:off x="2896475" y="1053275"/>
            <a:ext cx="5123100" cy="399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"For all x, P(x) holds",</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rPr lang="en">
                <a:solidFill>
                  <a:schemeClr val="lt1"/>
                </a:solidFill>
                <a:latin typeface="Montserrat"/>
                <a:ea typeface="Montserrat"/>
                <a:cs typeface="Montserrat"/>
                <a:sym typeface="Montserrat"/>
              </a:rPr>
              <a:t> "for each x, P(x) holds" or</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rPr lang="en">
                <a:solidFill>
                  <a:schemeClr val="lt1"/>
                </a:solidFill>
                <a:latin typeface="Montserrat"/>
                <a:ea typeface="Montserrat"/>
                <a:cs typeface="Montserrat"/>
                <a:sym typeface="Montserrat"/>
              </a:rPr>
              <a:t> “for every x, P(x) holds"</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rPr lang="en">
                <a:solidFill>
                  <a:schemeClr val="lt1"/>
                </a:solidFill>
                <a:latin typeface="Montserrat"/>
                <a:ea typeface="Montserrat"/>
                <a:cs typeface="Montserrat"/>
                <a:sym typeface="Montserrat"/>
              </a:rPr>
              <a:t>"All CU CS majors should take an AI course." could be transformed into the</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rPr lang="en">
                <a:solidFill>
                  <a:schemeClr val="lt1"/>
                </a:solidFill>
                <a:latin typeface="Montserrat"/>
                <a:ea typeface="Montserrat"/>
                <a:cs typeface="Montserrat"/>
                <a:sym typeface="Montserrat"/>
              </a:rPr>
              <a:t>propositional form, ∀x P(x)</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rPr lang="en">
                <a:solidFill>
                  <a:schemeClr val="lt1"/>
                </a:solidFill>
                <a:latin typeface="Montserrat"/>
                <a:ea typeface="Montserrat"/>
                <a:cs typeface="Montserrat"/>
                <a:sym typeface="Montserrat"/>
              </a:rPr>
              <a:t> P(x) is the predicate denoting: x should take an AI course, where x represents a CU CS major.</a:t>
            </a:r>
            <a:endParaRPr>
              <a:solidFill>
                <a:schemeClr val="lt1"/>
              </a:solidFill>
              <a:latin typeface="Montserrat"/>
              <a:ea typeface="Montserrat"/>
              <a:cs typeface="Montserrat"/>
              <a:sym typeface="Montserrat"/>
            </a:endParaRPr>
          </a:p>
          <a:p>
            <a:pPr indent="0" lvl="0" marL="0" rtl="0" algn="l">
              <a:spcBef>
                <a:spcPts val="1600"/>
              </a:spcBef>
              <a:spcAft>
                <a:spcPts val="1600"/>
              </a:spcAft>
              <a:buNone/>
            </a:pPr>
            <a:r>
              <a:rPr lang="en">
                <a:solidFill>
                  <a:schemeClr val="lt1"/>
                </a:solidFill>
                <a:latin typeface="Montserrat"/>
                <a:ea typeface="Montserrat"/>
                <a:cs typeface="Montserrat"/>
                <a:sym typeface="Montserrat"/>
              </a:rPr>
              <a:t>This quantified expression asserts that </a:t>
            </a:r>
            <a:r>
              <a:rPr b="1" lang="en">
                <a:solidFill>
                  <a:schemeClr val="lt1"/>
                </a:solidFill>
                <a:latin typeface="Montserrat"/>
                <a:ea typeface="Montserrat"/>
                <a:cs typeface="Montserrat"/>
                <a:sym typeface="Montserrat"/>
              </a:rPr>
              <a:t>for all x, P(x) </a:t>
            </a:r>
            <a:r>
              <a:rPr lang="en">
                <a:solidFill>
                  <a:schemeClr val="lt1"/>
                </a:solidFill>
                <a:latin typeface="Montserrat"/>
                <a:ea typeface="Montserrat"/>
                <a:cs typeface="Montserrat"/>
                <a:sym typeface="Montserrat"/>
              </a:rPr>
              <a:t>is true.</a:t>
            </a:r>
            <a:endParaRPr>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9"/>
          <p:cNvSpPr txBox="1"/>
          <p:nvPr>
            <p:ph idx="4" type="title"/>
          </p:nvPr>
        </p:nvSpPr>
        <p:spPr>
          <a:xfrm>
            <a:off x="938500" y="2987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Existential quantification</a:t>
            </a:r>
            <a:endParaRPr/>
          </a:p>
        </p:txBody>
      </p:sp>
      <p:cxnSp>
        <p:nvCxnSpPr>
          <p:cNvPr id="316" name="Google Shape;316;p59"/>
          <p:cNvCxnSpPr/>
          <p:nvPr/>
        </p:nvCxnSpPr>
        <p:spPr>
          <a:xfrm>
            <a:off x="1026200" y="2987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7" name="Google Shape;317;p59"/>
          <p:cNvSpPr txBox="1"/>
          <p:nvPr>
            <p:ph type="title"/>
          </p:nvPr>
        </p:nvSpPr>
        <p:spPr>
          <a:xfrm>
            <a:off x="6037297" y="249932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Existential quantification</a:t>
            </a:r>
            <a:endParaRPr/>
          </a:p>
        </p:txBody>
      </p:sp>
      <p:sp>
        <p:nvSpPr>
          <p:cNvPr id="318" name="Google Shape;318;p59"/>
          <p:cNvSpPr txBox="1"/>
          <p:nvPr>
            <p:ph idx="1" type="subTitle"/>
          </p:nvPr>
        </p:nvSpPr>
        <p:spPr>
          <a:xfrm>
            <a:off x="6005022" y="33202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∃xH(x)</a:t>
            </a:r>
            <a:endParaRPr sz="2100"/>
          </a:p>
        </p:txBody>
      </p:sp>
      <p:cxnSp>
        <p:nvCxnSpPr>
          <p:cNvPr id="319" name="Google Shape;319;p59"/>
          <p:cNvCxnSpPr/>
          <p:nvPr/>
        </p:nvCxnSpPr>
        <p:spPr>
          <a:xfrm>
            <a:off x="6849300" y="31839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0" name="Google Shape;320;p59"/>
          <p:cNvSpPr/>
          <p:nvPr/>
        </p:nvSpPr>
        <p:spPr>
          <a:xfrm>
            <a:off x="6642900" y="16822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9"/>
          <p:cNvSpPr txBox="1"/>
          <p:nvPr/>
        </p:nvSpPr>
        <p:spPr>
          <a:xfrm>
            <a:off x="6770950" y="1685975"/>
            <a:ext cx="2067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t>∃</a:t>
            </a:r>
            <a:endParaRPr/>
          </a:p>
        </p:txBody>
      </p:sp>
      <p:sp>
        <p:nvSpPr>
          <p:cNvPr id="322" name="Google Shape;322;p59"/>
          <p:cNvSpPr txBox="1"/>
          <p:nvPr/>
        </p:nvSpPr>
        <p:spPr>
          <a:xfrm>
            <a:off x="361150" y="893250"/>
            <a:ext cx="4994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"There exists an x such that P(x)" </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rPr lang="en">
                <a:solidFill>
                  <a:schemeClr val="lt1"/>
                </a:solidFill>
                <a:latin typeface="Montserrat"/>
                <a:ea typeface="Montserrat"/>
                <a:cs typeface="Montserrat"/>
                <a:sym typeface="Montserrat"/>
              </a:rPr>
              <a:t> "There is at least one x such that P(x)"</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rPr lang="en">
                <a:solidFill>
                  <a:schemeClr val="lt1"/>
                </a:solidFill>
                <a:latin typeface="Montserrat"/>
                <a:ea typeface="Montserrat"/>
                <a:cs typeface="Montserrat"/>
                <a:sym typeface="Montserrat"/>
              </a:rPr>
              <a:t>"Someone hates Mac computers" could be transformed into the</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rPr lang="en">
                <a:solidFill>
                  <a:schemeClr val="lt1"/>
                </a:solidFill>
                <a:latin typeface="Montserrat"/>
                <a:ea typeface="Montserrat"/>
                <a:cs typeface="Montserrat"/>
                <a:sym typeface="Montserrat"/>
              </a:rPr>
              <a:t>propositional form, ∃xH(x)</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rPr lang="en">
                <a:solidFill>
                  <a:schemeClr val="lt1"/>
                </a:solidFill>
                <a:latin typeface="Montserrat"/>
                <a:ea typeface="Montserrat"/>
                <a:cs typeface="Montserrat"/>
                <a:sym typeface="Montserrat"/>
              </a:rPr>
              <a:t> H(x) is the predicate denoting: x hates Mac computers., where x represents all individuals..</a:t>
            </a:r>
            <a:endParaRPr>
              <a:solidFill>
                <a:schemeClr val="lt1"/>
              </a:solidFill>
              <a:latin typeface="Montserrat"/>
              <a:ea typeface="Montserrat"/>
              <a:cs typeface="Montserrat"/>
              <a:sym typeface="Montserrat"/>
            </a:endParaRPr>
          </a:p>
          <a:p>
            <a:pPr indent="0" lvl="0" marL="0" rtl="0" algn="l">
              <a:spcBef>
                <a:spcPts val="1600"/>
              </a:spcBef>
              <a:spcAft>
                <a:spcPts val="1600"/>
              </a:spcAft>
              <a:buNone/>
            </a:pPr>
            <a:r>
              <a:rPr lang="en">
                <a:solidFill>
                  <a:schemeClr val="lt1"/>
                </a:solidFill>
                <a:latin typeface="Montserrat"/>
                <a:ea typeface="Montserrat"/>
                <a:cs typeface="Montserrat"/>
                <a:sym typeface="Montserrat"/>
              </a:rPr>
              <a:t>This quantified expression asserts that </a:t>
            </a:r>
            <a:r>
              <a:rPr b="1" lang="en">
                <a:solidFill>
                  <a:schemeClr val="lt1"/>
                </a:solidFill>
                <a:latin typeface="Montserrat"/>
                <a:ea typeface="Montserrat"/>
                <a:cs typeface="Montserrat"/>
                <a:sym typeface="Montserrat"/>
              </a:rPr>
              <a:t>there exists x, P(x) </a:t>
            </a:r>
            <a:r>
              <a:rPr lang="en">
                <a:solidFill>
                  <a:schemeClr val="lt1"/>
                </a:solidFill>
                <a:latin typeface="Montserrat"/>
                <a:ea typeface="Montserrat"/>
                <a:cs typeface="Montserrat"/>
                <a:sym typeface="Montserrat"/>
              </a:rPr>
              <a:t>is true.</a:t>
            </a:r>
            <a:endParaRPr>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FOL</a:t>
            </a:r>
            <a:endParaRPr/>
          </a:p>
        </p:txBody>
      </p:sp>
      <p:sp>
        <p:nvSpPr>
          <p:cNvPr id="328" name="Google Shape;328;p60"/>
          <p:cNvSpPr txBox="1"/>
          <p:nvPr>
            <p:ph idx="1" type="body"/>
          </p:nvPr>
        </p:nvSpPr>
        <p:spPr>
          <a:xfrm>
            <a:off x="413425" y="1191300"/>
            <a:ext cx="5710800" cy="33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a:p>
            <a:pPr indent="-317500" lvl="0" marL="457200" rtl="0" algn="l">
              <a:spcBef>
                <a:spcPts val="1600"/>
              </a:spcBef>
              <a:spcAft>
                <a:spcPts val="0"/>
              </a:spcAft>
              <a:buSzPts val="1400"/>
              <a:buChar char="●"/>
            </a:pPr>
            <a:r>
              <a:rPr lang="en"/>
              <a:t>Socrates is a philosopher. (This is  an atomic sentence - -Propositional Logic)</a:t>
            </a:r>
            <a:br>
              <a:rPr lang="en"/>
            </a:br>
            <a:endParaRPr/>
          </a:p>
          <a:p>
            <a:pPr indent="-317500" lvl="0" marL="457200" rtl="0" algn="l">
              <a:spcBef>
                <a:spcPts val="0"/>
              </a:spcBef>
              <a:spcAft>
                <a:spcPts val="0"/>
              </a:spcAft>
              <a:buSzPts val="1400"/>
              <a:buChar char="●"/>
            </a:pPr>
            <a:r>
              <a:rPr lang="en"/>
              <a:t>If Socrates studies philosophy, then Socrates is a philosopher. </a:t>
            </a:r>
            <a:endParaRPr/>
          </a:p>
          <a:p>
            <a:pPr indent="-317500" lvl="0" marL="457200" rtl="0" algn="l">
              <a:spcBef>
                <a:spcPts val="0"/>
              </a:spcBef>
              <a:spcAft>
                <a:spcPts val="0"/>
              </a:spcAft>
              <a:buSzPts val="1400"/>
              <a:buChar char="●"/>
            </a:pPr>
            <a:r>
              <a:rPr lang="en"/>
              <a:t>Socrates studies philosophy. </a:t>
            </a:r>
            <a:endParaRPr/>
          </a:p>
          <a:p>
            <a:pPr indent="-317500" lvl="0" marL="457200" rtl="0" algn="l">
              <a:spcBef>
                <a:spcPts val="0"/>
              </a:spcBef>
              <a:spcAft>
                <a:spcPts val="0"/>
              </a:spcAft>
              <a:buSzPts val="1400"/>
              <a:buChar char="●"/>
            </a:pPr>
            <a:r>
              <a:rPr lang="en"/>
              <a:t>Therefore, he is a philosopher.</a:t>
            </a:r>
            <a:br>
              <a:rPr lang="en"/>
            </a:br>
            <a:br>
              <a:rPr lang="en"/>
            </a:br>
            <a:r>
              <a:rPr lang="en"/>
              <a:t>If X studies PY, then X is philo.</a:t>
            </a:r>
            <a:br>
              <a:rPr lang="en"/>
            </a:br>
            <a:r>
              <a:rPr lang="en"/>
              <a:t>X studies pY</a:t>
            </a:r>
            <a:br>
              <a:rPr lang="en"/>
            </a:br>
            <a:r>
              <a:rPr lang="en"/>
              <a:t>Then X is philo</a:t>
            </a:r>
            <a:br>
              <a:rPr lang="en"/>
            </a:br>
            <a:br>
              <a:rPr lang="en"/>
            </a:br>
            <a:br>
              <a:rPr lang="en"/>
            </a:br>
            <a:br>
              <a:rPr lang="en"/>
            </a:b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Our First FOL</a:t>
            </a:r>
            <a:endParaRPr>
              <a:solidFill>
                <a:schemeClr val="lt2"/>
              </a:solidFill>
            </a:endParaRPr>
          </a:p>
          <a:p>
            <a:pPr indent="0" lvl="0" marL="0" rtl="0" algn="l">
              <a:spcBef>
                <a:spcPts val="0"/>
              </a:spcBef>
              <a:spcAft>
                <a:spcPts val="0"/>
              </a:spcAft>
              <a:buNone/>
            </a:pPr>
            <a:r>
              <a:t/>
            </a:r>
            <a:endParaRPr/>
          </a:p>
        </p:txBody>
      </p:sp>
      <p:sp>
        <p:nvSpPr>
          <p:cNvPr id="334" name="Google Shape;334;p61"/>
          <p:cNvSpPr txBox="1"/>
          <p:nvPr>
            <p:ph idx="1" type="body"/>
          </p:nvPr>
        </p:nvSpPr>
        <p:spPr>
          <a:xfrm>
            <a:off x="399575" y="1285800"/>
            <a:ext cx="5485200" cy="313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Modus Ponens (I just studied about this in my PY101)</a:t>
            </a:r>
            <a:endParaRPr/>
          </a:p>
          <a:p>
            <a:pPr indent="-317500" lvl="0" marL="457200" rtl="0" algn="l">
              <a:spcBef>
                <a:spcPts val="0"/>
              </a:spcBef>
              <a:spcAft>
                <a:spcPts val="0"/>
              </a:spcAft>
              <a:buSzPts val="1400"/>
              <a:buChar char="●"/>
            </a:pPr>
            <a:r>
              <a:rPr lang="en"/>
              <a:t>If X, then Y</a:t>
            </a:r>
            <a:endParaRPr/>
          </a:p>
          <a:p>
            <a:pPr indent="-317500" lvl="0" marL="457200" rtl="0" algn="l">
              <a:spcBef>
                <a:spcPts val="0"/>
              </a:spcBef>
              <a:spcAft>
                <a:spcPts val="0"/>
              </a:spcAft>
              <a:buSzPts val="1400"/>
              <a:buChar char="●"/>
            </a:pPr>
            <a:r>
              <a:rPr lang="en"/>
              <a:t>X</a:t>
            </a:r>
            <a:endParaRPr/>
          </a:p>
          <a:p>
            <a:pPr indent="-317500" lvl="0" marL="457200" rtl="0" algn="l">
              <a:spcBef>
                <a:spcPts val="0"/>
              </a:spcBef>
              <a:spcAft>
                <a:spcPts val="0"/>
              </a:spcAft>
              <a:buSzPts val="1400"/>
              <a:buChar char="●"/>
            </a:pPr>
            <a:r>
              <a:rPr lang="en"/>
              <a:t>Therefore Y.</a:t>
            </a:r>
            <a:br>
              <a:rPr lang="en"/>
            </a:br>
            <a:br>
              <a:rPr lang="en"/>
            </a:br>
            <a:endParaRPr/>
          </a:p>
          <a:p>
            <a:pPr indent="-317500" lvl="0" marL="457200" rtl="0" algn="l">
              <a:spcBef>
                <a:spcPts val="0"/>
              </a:spcBef>
              <a:spcAft>
                <a:spcPts val="0"/>
              </a:spcAft>
              <a:buSzPts val="1400"/>
              <a:buChar char="●"/>
            </a:pPr>
            <a:r>
              <a:rPr lang="en"/>
              <a:t>Modus Tollens </a:t>
            </a:r>
            <a:endParaRPr/>
          </a:p>
          <a:p>
            <a:pPr indent="-317500" lvl="0" marL="457200" rtl="0" algn="l">
              <a:spcBef>
                <a:spcPts val="0"/>
              </a:spcBef>
              <a:spcAft>
                <a:spcPts val="0"/>
              </a:spcAft>
              <a:buSzPts val="1400"/>
              <a:buChar char="●"/>
            </a:pPr>
            <a:r>
              <a:rPr lang="en"/>
              <a:t>If X, then Y</a:t>
            </a:r>
            <a:endParaRPr/>
          </a:p>
          <a:p>
            <a:pPr indent="-317500" lvl="0" marL="457200" rtl="0" algn="l">
              <a:spcBef>
                <a:spcPts val="0"/>
              </a:spcBef>
              <a:spcAft>
                <a:spcPts val="0"/>
              </a:spcAft>
              <a:buSzPts val="1400"/>
              <a:buChar char="●"/>
            </a:pPr>
            <a:r>
              <a:rPr lang="en"/>
              <a:t>Not Y</a:t>
            </a:r>
            <a:endParaRPr/>
          </a:p>
          <a:p>
            <a:pPr indent="-317500" lvl="0" marL="457200" rtl="0" algn="l">
              <a:spcBef>
                <a:spcPts val="0"/>
              </a:spcBef>
              <a:spcAft>
                <a:spcPts val="0"/>
              </a:spcAft>
              <a:buSzPts val="1400"/>
              <a:buChar char="●"/>
            </a:pPr>
            <a:r>
              <a:rPr lang="en"/>
              <a:t>Therefore Not 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judging the text</a:t>
            </a:r>
            <a:endParaRPr/>
          </a:p>
        </p:txBody>
      </p:sp>
      <p:sp>
        <p:nvSpPr>
          <p:cNvPr id="340" name="Google Shape;340;p62"/>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 input “K-gen is a philosopher. Is this correct?”</a:t>
            </a:r>
            <a:br>
              <a:rPr lang="en"/>
            </a:br>
            <a:r>
              <a:rPr lang="en"/>
              <a:t>Replies: I'm not familiar with K-gen as a philosopher.</a:t>
            </a:r>
            <a:br>
              <a:rPr lang="en"/>
            </a:br>
            <a:endParaRPr/>
          </a:p>
          <a:p>
            <a:pPr indent="0" lvl="0" marL="0" rtl="0" algn="l">
              <a:spcBef>
                <a:spcPts val="1600"/>
              </a:spcBef>
              <a:spcAft>
                <a:spcPts val="0"/>
              </a:spcAft>
              <a:buNone/>
            </a:pPr>
            <a:r>
              <a:rPr lang="en"/>
              <a:t>If I input “K-gen studied philosophy, K-gen is a philosopher. Is this correct?”</a:t>
            </a:r>
            <a:endParaRPr/>
          </a:p>
          <a:p>
            <a:pPr indent="0" lvl="0" marL="0" rtl="0" algn="l">
              <a:spcBef>
                <a:spcPts val="1600"/>
              </a:spcBef>
              <a:spcAft>
                <a:spcPts val="1600"/>
              </a:spcAft>
              <a:buNone/>
            </a:pPr>
            <a:r>
              <a:rPr lang="en"/>
              <a:t>Replies: If K-gen studied philosophy, then it would be accurate to say that K-gen is a philosopher.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63"/>
          <p:cNvPicPr preferRelativeResize="0"/>
          <p:nvPr/>
        </p:nvPicPr>
        <p:blipFill>
          <a:blip r:embed="rId3">
            <a:alphaModFix/>
          </a:blip>
          <a:stretch>
            <a:fillRect/>
          </a:stretch>
        </p:blipFill>
        <p:spPr>
          <a:xfrm>
            <a:off x="267650" y="62750"/>
            <a:ext cx="3552155" cy="4838699"/>
          </a:xfrm>
          <a:prstGeom prst="rect">
            <a:avLst/>
          </a:prstGeom>
          <a:noFill/>
          <a:ln>
            <a:noFill/>
          </a:ln>
        </p:spPr>
      </p:pic>
      <p:sp>
        <p:nvSpPr>
          <p:cNvPr id="346" name="Google Shape;346;p63"/>
          <p:cNvSpPr txBox="1"/>
          <p:nvPr/>
        </p:nvSpPr>
        <p:spPr>
          <a:xfrm>
            <a:off x="3944475" y="294550"/>
            <a:ext cx="3000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lt1"/>
                </a:solidFill>
                <a:latin typeface="Montserrat ExtraBold"/>
                <a:ea typeface="Montserrat ExtraBold"/>
                <a:cs typeface="Montserrat ExtraBold"/>
                <a:sym typeface="Montserrat ExtraBold"/>
              </a:rPr>
              <a:t>It didn’t require, how old is k-gen, what gender or anything but just the logic.</a:t>
            </a:r>
            <a:endParaRPr sz="32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FOLs</a:t>
            </a:r>
            <a:endParaRPr/>
          </a:p>
        </p:txBody>
      </p:sp>
      <p:sp>
        <p:nvSpPr>
          <p:cNvPr id="352" name="Google Shape;352;p64"/>
          <p:cNvSpPr txBox="1"/>
          <p:nvPr/>
        </p:nvSpPr>
        <p:spPr>
          <a:xfrm>
            <a:off x="1846725" y="1770625"/>
            <a:ext cx="3074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If X, then Y</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X</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Therefore 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meant by Logic?</a:t>
            </a:r>
            <a:endParaRPr/>
          </a:p>
        </p:txBody>
      </p:sp>
      <p:sp>
        <p:nvSpPr>
          <p:cNvPr id="173" name="Google Shape;173;p38"/>
          <p:cNvSpPr txBox="1"/>
          <p:nvPr>
            <p:ph type="ctrTitle"/>
          </p:nvPr>
        </p:nvSpPr>
        <p:spPr>
          <a:xfrm>
            <a:off x="1850550" y="1414050"/>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Logic?</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More FOLs</a:t>
            </a:r>
            <a:endParaRPr>
              <a:solidFill>
                <a:schemeClr val="lt2"/>
              </a:solidFill>
            </a:endParaRPr>
          </a:p>
          <a:p>
            <a:pPr indent="0" lvl="0" marL="0" rtl="0" algn="l">
              <a:spcBef>
                <a:spcPts val="0"/>
              </a:spcBef>
              <a:spcAft>
                <a:spcPts val="0"/>
              </a:spcAft>
              <a:buNone/>
            </a:pPr>
            <a:r>
              <a:t/>
            </a:r>
            <a:endParaRPr/>
          </a:p>
        </p:txBody>
      </p:sp>
      <p:sp>
        <p:nvSpPr>
          <p:cNvPr id="358" name="Google Shape;358;p65"/>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P1: IF AI tries to harm humans, then we should shut them down.</a:t>
            </a:r>
            <a:endParaRPr/>
          </a:p>
          <a:p>
            <a:pPr indent="0" lvl="0" marL="0" rtl="0" algn="l">
              <a:spcBef>
                <a:spcPts val="1600"/>
              </a:spcBef>
              <a:spcAft>
                <a:spcPts val="0"/>
              </a:spcAft>
              <a:buNone/>
            </a:pPr>
            <a:r>
              <a:rPr lang="en"/>
              <a:t>P2: AI harmed the human.</a:t>
            </a:r>
            <a:endParaRPr/>
          </a:p>
          <a:p>
            <a:pPr indent="0" lvl="0" marL="0" rtl="0" algn="l">
              <a:spcBef>
                <a:spcPts val="1600"/>
              </a:spcBef>
              <a:spcAft>
                <a:spcPts val="0"/>
              </a:spcAft>
              <a:buNone/>
            </a:pPr>
            <a:r>
              <a:rPr lang="en"/>
              <a:t>Conclusion: Therefore, We should shut them down.</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66"/>
          <p:cNvSpPr txBox="1"/>
          <p:nvPr>
            <p:ph type="title"/>
          </p:nvPr>
        </p:nvSpPr>
        <p:spPr>
          <a:xfrm>
            <a:off x="276327" y="192858"/>
            <a:ext cx="27465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picture I found online</a:t>
            </a:r>
            <a:endParaRPr/>
          </a:p>
        </p:txBody>
      </p:sp>
      <p:cxnSp>
        <p:nvCxnSpPr>
          <p:cNvPr id="364" name="Google Shape;364;p66"/>
          <p:cNvCxnSpPr/>
          <p:nvPr/>
        </p:nvCxnSpPr>
        <p:spPr>
          <a:xfrm>
            <a:off x="373050" y="1706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67"/>
          <p:cNvSpPr txBox="1"/>
          <p:nvPr>
            <p:ph type="title"/>
          </p:nvPr>
        </p:nvSpPr>
        <p:spPr>
          <a:xfrm>
            <a:off x="271500" y="363725"/>
            <a:ext cx="3020400" cy="41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one too.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68"/>
          <p:cNvSpPr txBox="1"/>
          <p:nvPr>
            <p:ph type="title"/>
          </p:nvPr>
        </p:nvSpPr>
        <p:spPr>
          <a:xfrm>
            <a:off x="464827" y="294208"/>
            <a:ext cx="27465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one…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69"/>
          <p:cNvSpPr txBox="1"/>
          <p:nvPr>
            <p:ph type="ctrTitle"/>
          </p:nvPr>
        </p:nvSpPr>
        <p:spPr>
          <a:xfrm>
            <a:off x="1273500" y="136900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Ethical/Social Issues</a:t>
            </a:r>
            <a:endParaRPr/>
          </a:p>
        </p:txBody>
      </p:sp>
      <p:sp>
        <p:nvSpPr>
          <p:cNvPr id="380" name="Google Shape;380;p6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major concern of AI</a:t>
            </a:r>
            <a:endParaRPr/>
          </a:p>
        </p:txBody>
      </p:sp>
      <p:cxnSp>
        <p:nvCxnSpPr>
          <p:cNvPr id="381" name="Google Shape;381;p69"/>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7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Ethical/Social Issues</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387" name="Google Shape;387;p70"/>
          <p:cNvSpPr txBox="1"/>
          <p:nvPr>
            <p:ph idx="1" type="body"/>
          </p:nvPr>
        </p:nvSpPr>
        <p:spPr>
          <a:xfrm>
            <a:off x="399575" y="1285800"/>
            <a:ext cx="5485200" cy="313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Bias and Fairness</a:t>
            </a:r>
            <a:endParaRPr/>
          </a:p>
          <a:p>
            <a:pPr indent="-317500" lvl="0" marL="457200" rtl="0" algn="l">
              <a:spcBef>
                <a:spcPts val="0"/>
              </a:spcBef>
              <a:spcAft>
                <a:spcPts val="0"/>
              </a:spcAft>
              <a:buSzPts val="1400"/>
              <a:buChar char="●"/>
            </a:pPr>
            <a:r>
              <a:rPr lang="en"/>
              <a:t>Transparency and Accountability</a:t>
            </a:r>
            <a:endParaRPr/>
          </a:p>
          <a:p>
            <a:pPr indent="-317500" lvl="0" marL="457200" rtl="0" algn="l">
              <a:spcBef>
                <a:spcPts val="0"/>
              </a:spcBef>
              <a:spcAft>
                <a:spcPts val="0"/>
              </a:spcAft>
              <a:buSzPts val="1400"/>
              <a:buChar char="●"/>
            </a:pPr>
            <a:r>
              <a:rPr lang="en"/>
              <a:t>Privacy Concerns:</a:t>
            </a:r>
            <a:endParaRPr/>
          </a:p>
          <a:p>
            <a:pPr indent="-317500" lvl="0" marL="457200" rtl="0" algn="l">
              <a:spcBef>
                <a:spcPts val="0"/>
              </a:spcBef>
              <a:spcAft>
                <a:spcPts val="0"/>
              </a:spcAft>
              <a:buSzPts val="1400"/>
              <a:buChar char="●"/>
            </a:pPr>
            <a:r>
              <a:rPr lang="en"/>
              <a:t>Job Displacement:</a:t>
            </a:r>
            <a:endParaRPr/>
          </a:p>
          <a:p>
            <a:pPr indent="-317500" lvl="0" marL="457200" rtl="0" algn="l">
              <a:spcBef>
                <a:spcPts val="0"/>
              </a:spcBef>
              <a:spcAft>
                <a:spcPts val="0"/>
              </a:spcAft>
              <a:buSzPts val="1400"/>
              <a:buChar char="●"/>
            </a:pPr>
            <a:r>
              <a:rPr lang="en"/>
              <a:t>Security Risks:</a:t>
            </a:r>
            <a:endParaRPr/>
          </a:p>
          <a:p>
            <a:pPr indent="-317500" lvl="0" marL="457200" rtl="0" algn="l">
              <a:spcBef>
                <a:spcPts val="0"/>
              </a:spcBef>
              <a:spcAft>
                <a:spcPts val="0"/>
              </a:spcAft>
              <a:buSzPts val="1400"/>
              <a:buChar char="●"/>
            </a:pPr>
            <a:r>
              <a:rPr lang="en"/>
              <a:t>Explainability:</a:t>
            </a:r>
            <a:endParaRPr/>
          </a:p>
          <a:p>
            <a:pPr indent="-317500" lvl="0" marL="457200" rtl="0" algn="l">
              <a:spcBef>
                <a:spcPts val="0"/>
              </a:spcBef>
              <a:spcAft>
                <a:spcPts val="0"/>
              </a:spcAft>
              <a:buSzPts val="1400"/>
              <a:buChar char="●"/>
            </a:pPr>
            <a:r>
              <a:rPr lang="en"/>
              <a:t>others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1"/>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Ethical/Social Issues</a:t>
            </a:r>
            <a:endParaRPr/>
          </a:p>
        </p:txBody>
      </p:sp>
      <p:sp>
        <p:nvSpPr>
          <p:cNvPr id="393" name="Google Shape;393;p71"/>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use of First-Order Logic (FOL) in AI systems may inherit biases present in the data used for training. This can lead to unfair or discriminatory outcomes, reinforcing existing social biases.</a:t>
            </a:r>
            <a:endParaRPr/>
          </a:p>
          <a:p>
            <a:pPr indent="0" lvl="0" marL="457200" rtl="0" algn="l">
              <a:spcBef>
                <a:spcPts val="1000"/>
              </a:spcBef>
              <a:spcAft>
                <a:spcPts val="1000"/>
              </a:spcAft>
              <a:buNone/>
            </a:pPr>
            <a:r>
              <a:t/>
            </a:r>
            <a:endParaRPr/>
          </a:p>
        </p:txBody>
      </p:sp>
      <p:sp>
        <p:nvSpPr>
          <p:cNvPr id="394" name="Google Shape;394;p71"/>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AI systems using FOL may be susceptible to adversarial attacks, where malicious actors manipulate input data to deceive the system. Ensuring robust security measures is essential to prevent unauthorized access and manipulation of AI models.</a:t>
            </a:r>
            <a:endParaRPr/>
          </a:p>
          <a:p>
            <a:pPr indent="0" lvl="0" marL="457200" rtl="0" algn="l">
              <a:spcBef>
                <a:spcPts val="1000"/>
              </a:spcBef>
              <a:spcAft>
                <a:spcPts val="1000"/>
              </a:spcAft>
              <a:buNone/>
            </a:pPr>
            <a:r>
              <a:t/>
            </a:r>
            <a:endParaRPr/>
          </a:p>
        </p:txBody>
      </p:sp>
      <p:sp>
        <p:nvSpPr>
          <p:cNvPr id="395" name="Google Shape;395;p71"/>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Bias and Fairness</a:t>
            </a:r>
            <a:endParaRPr/>
          </a:p>
        </p:txBody>
      </p:sp>
      <p:sp>
        <p:nvSpPr>
          <p:cNvPr id="396" name="Google Shape;396;p71"/>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Security Risks</a:t>
            </a:r>
            <a:endParaRPr/>
          </a:p>
        </p:txBody>
      </p:sp>
      <p:cxnSp>
        <p:nvCxnSpPr>
          <p:cNvPr id="397" name="Google Shape;397;p7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72"/>
          <p:cNvPicPr preferRelativeResize="0"/>
          <p:nvPr/>
        </p:nvPicPr>
        <p:blipFill>
          <a:blip r:embed="rId3">
            <a:alphaModFix/>
          </a:blip>
          <a:stretch>
            <a:fillRect/>
          </a:stretch>
        </p:blipFill>
        <p:spPr>
          <a:xfrm>
            <a:off x="378275" y="152400"/>
            <a:ext cx="5082750" cy="4838700"/>
          </a:xfrm>
          <a:prstGeom prst="rect">
            <a:avLst/>
          </a:prstGeom>
          <a:noFill/>
          <a:ln>
            <a:noFill/>
          </a:ln>
        </p:spPr>
      </p:pic>
      <p:sp>
        <p:nvSpPr>
          <p:cNvPr id="403" name="Google Shape;403;p72"/>
          <p:cNvSpPr/>
          <p:nvPr/>
        </p:nvSpPr>
        <p:spPr>
          <a:xfrm>
            <a:off x="378275" y="4358750"/>
            <a:ext cx="4640100" cy="522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73"/>
          <p:cNvSpPr txBox="1"/>
          <p:nvPr>
            <p:ph type="ctrTitle"/>
          </p:nvPr>
        </p:nvSpPr>
        <p:spPr>
          <a:xfrm>
            <a:off x="1273500" y="769425"/>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Economics and Company Profiles</a:t>
            </a:r>
            <a:endParaRPr/>
          </a:p>
        </p:txBody>
      </p:sp>
      <p:sp>
        <p:nvSpPr>
          <p:cNvPr id="409" name="Google Shape;409;p73"/>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FOL</a:t>
            </a:r>
            <a:endParaRPr/>
          </a:p>
        </p:txBody>
      </p:sp>
      <p:cxnSp>
        <p:nvCxnSpPr>
          <p:cNvPr id="410" name="Google Shape;410;p73"/>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Economics and Company Profiles</a:t>
            </a:r>
            <a:endParaRPr>
              <a:solidFill>
                <a:schemeClr val="lt2"/>
              </a:solidFill>
            </a:endParaRPr>
          </a:p>
        </p:txBody>
      </p:sp>
      <p:sp>
        <p:nvSpPr>
          <p:cNvPr id="416" name="Google Shape;416;p74"/>
          <p:cNvSpPr txBox="1"/>
          <p:nvPr>
            <p:ph idx="1" type="body"/>
          </p:nvPr>
        </p:nvSpPr>
        <p:spPr>
          <a:xfrm>
            <a:off x="399575" y="1285800"/>
            <a:ext cx="5485200" cy="313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Economic Impact: The use of FOL in AI has significant economic implications. Companies adopting these technologies may experience increased efficiency, reduced operational costs, and improved decision-making. However, there may also be economic challenges, such as job displacement and the need for substantial investments in AI infrastructure.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a:t>
            </a:r>
            <a:endParaRPr/>
          </a:p>
        </p:txBody>
      </p:sp>
      <p:sp>
        <p:nvSpPr>
          <p:cNvPr id="179" name="Google Shape;179;p39"/>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do we need logic?</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5"/>
          <p:cNvSpPr txBox="1"/>
          <p:nvPr>
            <p:ph type="title"/>
          </p:nvPr>
        </p:nvSpPr>
        <p:spPr>
          <a:xfrm>
            <a:off x="307400" y="3819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 Profiles</a:t>
            </a:r>
            <a:endParaRPr/>
          </a:p>
        </p:txBody>
      </p:sp>
      <p:sp>
        <p:nvSpPr>
          <p:cNvPr id="422" name="Google Shape;422;p75"/>
          <p:cNvSpPr txBox="1"/>
          <p:nvPr>
            <p:ph idx="1" type="body"/>
          </p:nvPr>
        </p:nvSpPr>
        <p:spPr>
          <a:xfrm>
            <a:off x="811525" y="10650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Known for incorporating FOL in various AI applications, Google utilizes advanced logic systems to enhance search algorithms, language processing, and other services.</a:t>
            </a:r>
            <a:endParaRPr/>
          </a:p>
          <a:p>
            <a:pPr indent="0" lvl="0" marL="0" rtl="0" algn="l">
              <a:spcBef>
                <a:spcPts val="1600"/>
              </a:spcBef>
              <a:spcAft>
                <a:spcPts val="0"/>
              </a:spcAft>
              <a:buNone/>
            </a:pPr>
            <a:r>
              <a:rPr lang="en"/>
              <a:t>IBM: IBM employs FOL in its AI solutions, particularly in areas like healthcare and finance, demonstrating the versatility of these technologies across industries.</a:t>
            </a:r>
            <a:endParaRPr/>
          </a:p>
          <a:p>
            <a:pPr indent="0" lvl="0" marL="0" rtl="0" algn="l">
              <a:spcBef>
                <a:spcPts val="1600"/>
              </a:spcBef>
              <a:spcAft>
                <a:spcPts val="0"/>
              </a:spcAft>
              <a:buNone/>
            </a:pPr>
            <a:r>
              <a:rPr lang="en"/>
              <a:t>Amazon: Amazon's use of FOL is notable in its recommendation systems and logistics optimization, showcasing the impact on customer experience and operational efficiency.</a:t>
            </a:r>
            <a:endParaRPr/>
          </a:p>
          <a:p>
            <a:pPr indent="0" lvl="0" marL="0" rtl="0" algn="l">
              <a:spcBef>
                <a:spcPts val="1600"/>
              </a:spcBef>
              <a:spcAft>
                <a:spcPts val="1600"/>
              </a:spcAft>
              <a:buNone/>
            </a:pPr>
            <a:r>
              <a:rPr lang="en"/>
              <a:t>Tesla: Tesla utilizes FOL in its autonomous driving technology, showcasing the role of logic-based AI in the automotive industry.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76"/>
          <p:cNvSpPr txBox="1"/>
          <p:nvPr>
            <p:ph type="ctrTitle"/>
          </p:nvPr>
        </p:nvSpPr>
        <p:spPr>
          <a:xfrm>
            <a:off x="1273500" y="136900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SWI-PROLOG</a:t>
            </a:r>
            <a:endParaRPr/>
          </a:p>
        </p:txBody>
      </p:sp>
      <p:sp>
        <p:nvSpPr>
          <p:cNvPr id="428" name="Google Shape;428;p76"/>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the tool that uses the concept of FOL.</a:t>
            </a:r>
            <a:endParaRPr/>
          </a:p>
        </p:txBody>
      </p:sp>
      <p:cxnSp>
        <p:nvCxnSpPr>
          <p:cNvPr id="429" name="Google Shape;429;p76"/>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77"/>
          <p:cNvSpPr txBox="1"/>
          <p:nvPr>
            <p:ph type="ctrTitle"/>
          </p:nvPr>
        </p:nvSpPr>
        <p:spPr>
          <a:xfrm>
            <a:off x="755600" y="1293475"/>
            <a:ext cx="79914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 yet very powerful</a:t>
            </a:r>
            <a:endParaRPr/>
          </a:p>
        </p:txBody>
      </p:sp>
      <p:sp>
        <p:nvSpPr>
          <p:cNvPr id="435" name="Google Shape;435;p77"/>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https://www.swi-prolog.org/Download.html</a:t>
            </a:r>
            <a:endParaRPr/>
          </a:p>
        </p:txBody>
      </p:sp>
      <p:cxnSp>
        <p:nvCxnSpPr>
          <p:cNvPr id="436" name="Google Shape;436;p77"/>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78"/>
          <p:cNvSpPr txBox="1"/>
          <p:nvPr>
            <p:ph type="ctrTitle"/>
          </p:nvPr>
        </p:nvSpPr>
        <p:spPr>
          <a:xfrm>
            <a:off x="832425" y="1369075"/>
            <a:ext cx="79914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 source - GitHub</a:t>
            </a:r>
            <a:endParaRPr/>
          </a:p>
        </p:txBody>
      </p:sp>
      <p:sp>
        <p:nvSpPr>
          <p:cNvPr id="442" name="Google Shape;442;p78"/>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https://github.com/SWI-Prolog</a:t>
            </a:r>
            <a:endParaRPr/>
          </a:p>
        </p:txBody>
      </p:sp>
      <p:cxnSp>
        <p:nvCxnSpPr>
          <p:cNvPr id="443" name="Google Shape;443;p78"/>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CLI</a:t>
            </a:r>
            <a:endParaRPr/>
          </a:p>
        </p:txBody>
      </p:sp>
      <p:cxnSp>
        <p:nvCxnSpPr>
          <p:cNvPr id="449" name="Google Shape;449;p7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50" name="Google Shape;450;p79"/>
          <p:cNvSpPr/>
          <p:nvPr/>
        </p:nvSpPr>
        <p:spPr>
          <a:xfrm>
            <a:off x="1128366" y="3037700"/>
            <a:ext cx="168300" cy="16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9"/>
          <p:cNvSpPr/>
          <p:nvPr/>
        </p:nvSpPr>
        <p:spPr>
          <a:xfrm>
            <a:off x="6662091" y="2869400"/>
            <a:ext cx="168300" cy="168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79"/>
          <p:cNvPicPr preferRelativeResize="0"/>
          <p:nvPr/>
        </p:nvPicPr>
        <p:blipFill>
          <a:blip r:embed="rId3">
            <a:alphaModFix/>
          </a:blip>
          <a:stretch>
            <a:fillRect/>
          </a:stretch>
        </p:blipFill>
        <p:spPr>
          <a:xfrm>
            <a:off x="1800175" y="1845350"/>
            <a:ext cx="4389338" cy="2374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0"/>
          <p:cNvSpPr txBox="1"/>
          <p:nvPr>
            <p:ph type="title"/>
          </p:nvPr>
        </p:nvSpPr>
        <p:spPr>
          <a:xfrm>
            <a:off x="5337175" y="1373325"/>
            <a:ext cx="2837400" cy="125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Ok, let’s see the real example</a:t>
            </a:r>
            <a:endParaRPr/>
          </a:p>
        </p:txBody>
      </p:sp>
      <p:sp>
        <p:nvSpPr>
          <p:cNvPr id="458" name="Google Shape;458;p80"/>
          <p:cNvSpPr txBox="1"/>
          <p:nvPr>
            <p:ph idx="1" type="body"/>
          </p:nvPr>
        </p:nvSpPr>
        <p:spPr>
          <a:xfrm>
            <a:off x="5337175" y="2670075"/>
            <a:ext cx="28374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 will run the actual program where I have interpreted the meaningful examples.</a:t>
            </a:r>
            <a:endParaRPr/>
          </a:p>
        </p:txBody>
      </p:sp>
      <p:cxnSp>
        <p:nvCxnSpPr>
          <p:cNvPr id="459" name="Google Shape;459;p80"/>
          <p:cNvCxnSpPr/>
          <p:nvPr/>
        </p:nvCxnSpPr>
        <p:spPr>
          <a:xfrm>
            <a:off x="5225150" y="1540302"/>
            <a:ext cx="0" cy="2189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60" name="Google Shape;460;p80"/>
          <p:cNvPicPr preferRelativeResize="0"/>
          <p:nvPr/>
        </p:nvPicPr>
        <p:blipFill rotWithShape="1">
          <a:blip r:embed="rId3">
            <a:alphaModFix/>
          </a:blip>
          <a:srcRect b="0" l="8033" r="8024" t="0"/>
          <a:stretch/>
        </p:blipFill>
        <p:spPr>
          <a:xfrm>
            <a:off x="-422250" y="-236700"/>
            <a:ext cx="4714800" cy="5616900"/>
          </a:xfrm>
          <a:prstGeom prst="flowChartDelay">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81"/>
          <p:cNvSpPr txBox="1"/>
          <p:nvPr>
            <p:ph type="ctrTitle"/>
          </p:nvPr>
        </p:nvSpPr>
        <p:spPr>
          <a:xfrm>
            <a:off x="1273500" y="136900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AI this simple??</a:t>
            </a:r>
            <a:endParaRPr/>
          </a:p>
        </p:txBody>
      </p:sp>
      <p:sp>
        <p:nvSpPr>
          <p:cNvPr id="466" name="Google Shape;466;p8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pending???</a:t>
            </a:r>
            <a:endParaRPr/>
          </a:p>
        </p:txBody>
      </p:sp>
      <p:cxnSp>
        <p:nvCxnSpPr>
          <p:cNvPr id="467" name="Google Shape;467;p81"/>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82"/>
          <p:cNvSpPr txBox="1"/>
          <p:nvPr>
            <p:ph type="ctrTitle"/>
          </p:nvPr>
        </p:nvSpPr>
        <p:spPr>
          <a:xfrm>
            <a:off x="1273500" y="136900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Nooo</a:t>
            </a:r>
            <a:endParaRPr/>
          </a:p>
        </p:txBody>
      </p:sp>
      <p:sp>
        <p:nvSpPr>
          <p:cNvPr id="473" name="Google Shape;473;p82"/>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nooooo!</a:t>
            </a:r>
            <a:endParaRPr/>
          </a:p>
        </p:txBody>
      </p:sp>
      <p:cxnSp>
        <p:nvCxnSpPr>
          <p:cNvPr id="474" name="Google Shape;474;p82"/>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83"/>
          <p:cNvSpPr txBox="1"/>
          <p:nvPr>
            <p:ph type="ctrTitle"/>
          </p:nvPr>
        </p:nvSpPr>
        <p:spPr>
          <a:xfrm>
            <a:off x="1273500" y="932775"/>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Did we learnt fundamentals?</a:t>
            </a:r>
            <a:endParaRPr/>
          </a:p>
        </p:txBody>
      </p:sp>
      <p:sp>
        <p:nvSpPr>
          <p:cNvPr id="480" name="Google Shape;480;p83"/>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cxnSp>
        <p:nvCxnSpPr>
          <p:cNvPr id="481" name="Google Shape;481;p83"/>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84"/>
          <p:cNvSpPr txBox="1"/>
          <p:nvPr>
            <p:ph type="ctrTitle"/>
          </p:nvPr>
        </p:nvSpPr>
        <p:spPr>
          <a:xfrm>
            <a:off x="1273500" y="136900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maybe!</a:t>
            </a:r>
            <a:endParaRPr/>
          </a:p>
        </p:txBody>
      </p:sp>
      <p:sp>
        <p:nvSpPr>
          <p:cNvPr id="487" name="Google Shape;487;p84"/>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yessssss!</a:t>
            </a:r>
            <a:endParaRPr/>
          </a:p>
        </p:txBody>
      </p:sp>
      <p:cxnSp>
        <p:nvCxnSpPr>
          <p:cNvPr id="488" name="Google Shape;488;p84"/>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40"/>
          <p:cNvPicPr preferRelativeResize="0"/>
          <p:nvPr/>
        </p:nvPicPr>
        <p:blipFill>
          <a:blip r:embed="rId3">
            <a:alphaModFix/>
          </a:blip>
          <a:stretch>
            <a:fillRect/>
          </a:stretch>
        </p:blipFill>
        <p:spPr>
          <a:xfrm>
            <a:off x="212775" y="210513"/>
            <a:ext cx="6616000" cy="4722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 covered</a:t>
            </a:r>
            <a:endParaRPr/>
          </a:p>
        </p:txBody>
      </p:sp>
      <p:cxnSp>
        <p:nvCxnSpPr>
          <p:cNvPr id="494" name="Google Shape;494;p8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95" name="Google Shape;495;p85"/>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FOL?</a:t>
            </a:r>
            <a:endParaRPr/>
          </a:p>
        </p:txBody>
      </p:sp>
      <p:sp>
        <p:nvSpPr>
          <p:cNvPr id="496" name="Google Shape;496;p85"/>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Symbols &amp; syntax</a:t>
            </a:r>
            <a:endParaRPr/>
          </a:p>
        </p:txBody>
      </p:sp>
      <p:sp>
        <p:nvSpPr>
          <p:cNvPr id="497" name="Google Shape;497;p85"/>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Modus ponens</a:t>
            </a:r>
            <a:endParaRPr/>
          </a:p>
        </p:txBody>
      </p:sp>
      <p:sp>
        <p:nvSpPr>
          <p:cNvPr id="498" name="Google Shape;498;p85"/>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create one?</a:t>
            </a:r>
            <a:endParaRPr/>
          </a:p>
        </p:txBody>
      </p:sp>
      <p:sp>
        <p:nvSpPr>
          <p:cNvPr id="499" name="Google Shape;499;p85"/>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Propositional Logic</a:t>
            </a:r>
            <a:endParaRPr/>
          </a:p>
        </p:txBody>
      </p:sp>
      <p:sp>
        <p:nvSpPr>
          <p:cNvPr id="500" name="Google Shape;500;p85"/>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why it is limited to certain functions</a:t>
            </a:r>
            <a:endParaRPr/>
          </a:p>
        </p:txBody>
      </p:sp>
      <p:sp>
        <p:nvSpPr>
          <p:cNvPr id="501" name="Google Shape;501;p85"/>
          <p:cNvSpPr txBox="1"/>
          <p:nvPr>
            <p:ph idx="7" type="title"/>
          </p:nvPr>
        </p:nvSpPr>
        <p:spPr>
          <a:xfrm>
            <a:off x="6090997" y="327341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SWI-PROLOG</a:t>
            </a:r>
            <a:endParaRPr/>
          </a:p>
        </p:txBody>
      </p:sp>
      <p:sp>
        <p:nvSpPr>
          <p:cNvPr id="502" name="Google Shape;502;p85"/>
          <p:cNvSpPr txBox="1"/>
          <p:nvPr>
            <p:ph idx="8" type="subTitle"/>
          </p:nvPr>
        </p:nvSpPr>
        <p:spPr>
          <a:xfrm>
            <a:off x="6090998" y="3779634"/>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download &amp; How to use?</a:t>
            </a:r>
            <a:endParaRPr/>
          </a:p>
        </p:txBody>
      </p:sp>
      <p:sp>
        <p:nvSpPr>
          <p:cNvPr id="503" name="Google Shape;503;p85"/>
          <p:cNvSpPr txBox="1"/>
          <p:nvPr>
            <p:ph idx="9" type="title"/>
          </p:nvPr>
        </p:nvSpPr>
        <p:spPr>
          <a:xfrm>
            <a:off x="3569728" y="327341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Ethical issue &amp; Economics</a:t>
            </a:r>
            <a:endParaRPr/>
          </a:p>
        </p:txBody>
      </p:sp>
      <p:sp>
        <p:nvSpPr>
          <p:cNvPr id="504" name="Google Shape;504;p85"/>
          <p:cNvSpPr txBox="1"/>
          <p:nvPr>
            <p:ph idx="13" type="subTitle"/>
          </p:nvPr>
        </p:nvSpPr>
        <p:spPr>
          <a:xfrm>
            <a:off x="3569727" y="3779634"/>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how to manage them</a:t>
            </a:r>
            <a:endParaRPr/>
          </a:p>
        </p:txBody>
      </p:sp>
      <p:sp>
        <p:nvSpPr>
          <p:cNvPr id="505" name="Google Shape;505;p85"/>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Mathematical identifier</a:t>
            </a:r>
            <a:endParaRPr/>
          </a:p>
        </p:txBody>
      </p:sp>
      <p:sp>
        <p:nvSpPr>
          <p:cNvPr id="506" name="Google Shape;506;p85"/>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Universal &amp; Existential identifiers</a:t>
            </a:r>
            <a:endParaRPr/>
          </a:p>
        </p:txBody>
      </p:sp>
      <p:cxnSp>
        <p:nvCxnSpPr>
          <p:cNvPr id="507" name="Google Shape;507;p85"/>
          <p:cNvCxnSpPr/>
          <p:nvPr/>
        </p:nvCxnSpPr>
        <p:spPr>
          <a:xfrm>
            <a:off x="1218450" y="3138821"/>
            <a:ext cx="67071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6"/>
          <p:cNvSpPr txBox="1"/>
          <p:nvPr>
            <p:ph idx="2" type="body"/>
          </p:nvPr>
        </p:nvSpPr>
        <p:spPr>
          <a:xfrm>
            <a:off x="4703375" y="909600"/>
            <a:ext cx="3942900" cy="332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t>Propositional logic assumes world contains only facts.</a:t>
            </a:r>
            <a:endParaRPr>
              <a:solidFill>
                <a:schemeClr val="lt1"/>
              </a:solidFill>
            </a:endParaRPr>
          </a:p>
          <a:p>
            <a:pPr indent="-317500" lvl="0" marL="457200" rtl="0" algn="l">
              <a:spcBef>
                <a:spcPts val="1000"/>
              </a:spcBef>
              <a:spcAft>
                <a:spcPts val="0"/>
              </a:spcAft>
              <a:buClr>
                <a:schemeClr val="lt1"/>
              </a:buClr>
              <a:buSzPts val="1400"/>
              <a:buChar char="●"/>
            </a:pPr>
            <a:r>
              <a:rPr lang="en"/>
              <a:t>first-order logic considers the world contains objects, relations, functions</a:t>
            </a:r>
            <a:endParaRPr/>
          </a:p>
          <a:p>
            <a:pPr indent="-317500" lvl="0" marL="457200" rtl="0" algn="l">
              <a:spcBef>
                <a:spcPts val="1000"/>
              </a:spcBef>
              <a:spcAft>
                <a:spcPts val="0"/>
              </a:spcAft>
              <a:buSzPts val="1400"/>
              <a:buChar char="●"/>
            </a:pPr>
            <a:r>
              <a:rPr lang="en"/>
              <a:t>Making modus ponens (If then therefore)</a:t>
            </a:r>
            <a:endParaRPr/>
          </a:p>
          <a:p>
            <a:pPr indent="-317500" lvl="0" marL="457200" rtl="0" algn="l">
              <a:spcBef>
                <a:spcPts val="1000"/>
              </a:spcBef>
              <a:spcAft>
                <a:spcPts val="0"/>
              </a:spcAft>
              <a:buClr>
                <a:schemeClr val="lt1"/>
              </a:buClr>
              <a:buSzPts val="1400"/>
              <a:buChar char="●"/>
            </a:pPr>
            <a:r>
              <a:rPr lang="en"/>
              <a:t>FOL consists of syntax &amp; semantics</a:t>
            </a:r>
            <a:endParaRPr>
              <a:solidFill>
                <a:schemeClr val="lt1"/>
              </a:solidFill>
            </a:endParaRPr>
          </a:p>
          <a:p>
            <a:pPr indent="-317500" lvl="0" marL="457200" rtl="0" algn="l">
              <a:spcBef>
                <a:spcPts val="1000"/>
              </a:spcBef>
              <a:spcAft>
                <a:spcPts val="0"/>
              </a:spcAft>
              <a:buClr>
                <a:schemeClr val="lt1"/>
              </a:buClr>
              <a:buSzPts val="1400"/>
              <a:buChar char="●"/>
            </a:pPr>
            <a:r>
              <a:rPr lang="en"/>
              <a:t>Learnt about existential &amp; universal identifiers</a:t>
            </a:r>
            <a:endParaRPr>
              <a:solidFill>
                <a:schemeClr val="lt1"/>
              </a:solidFill>
            </a:endParaRPr>
          </a:p>
          <a:p>
            <a:pPr indent="-317500" lvl="0" marL="457200" rtl="0" algn="l">
              <a:spcBef>
                <a:spcPts val="1000"/>
              </a:spcBef>
              <a:spcAft>
                <a:spcPts val="0"/>
              </a:spcAft>
              <a:buClr>
                <a:schemeClr val="lt1"/>
              </a:buClr>
              <a:buSzPts val="1400"/>
              <a:buChar char="●"/>
            </a:pPr>
            <a:r>
              <a:rPr lang="en"/>
              <a:t>Why Ethical/Social issues is concerning as well as economics &amp; company profiles</a:t>
            </a:r>
            <a:endParaRPr/>
          </a:p>
          <a:p>
            <a:pPr indent="-317500" lvl="0" marL="457200" rtl="0" algn="l">
              <a:spcBef>
                <a:spcPts val="1000"/>
              </a:spcBef>
              <a:spcAft>
                <a:spcPts val="1000"/>
              </a:spcAft>
              <a:buSzPts val="1400"/>
              <a:buChar char="●"/>
            </a:pPr>
            <a:r>
              <a:rPr lang="en"/>
              <a:t>Learnt about downloading and using the SWI-PROLOG</a:t>
            </a:r>
            <a:endParaRPr/>
          </a:p>
        </p:txBody>
      </p:sp>
      <p:sp>
        <p:nvSpPr>
          <p:cNvPr id="513" name="Google Shape;513;p86"/>
          <p:cNvSpPr txBox="1"/>
          <p:nvPr>
            <p:ph type="title"/>
          </p:nvPr>
        </p:nvSpPr>
        <p:spPr>
          <a:xfrm>
            <a:off x="1222500" y="41402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cxnSp>
        <p:nvCxnSpPr>
          <p:cNvPr id="514" name="Google Shape;514;p8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15" name="Google Shape;515;p86"/>
          <p:cNvPicPr preferRelativeResize="0"/>
          <p:nvPr/>
        </p:nvPicPr>
        <p:blipFill>
          <a:blip r:embed="rId3">
            <a:alphaModFix/>
          </a:blip>
          <a:stretch>
            <a:fillRect/>
          </a:stretch>
        </p:blipFill>
        <p:spPr>
          <a:xfrm>
            <a:off x="1702254" y="1025750"/>
            <a:ext cx="2647949" cy="26479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7"/>
          <p:cNvSpPr txBox="1"/>
          <p:nvPr>
            <p:ph type="title"/>
          </p:nvPr>
        </p:nvSpPr>
        <p:spPr>
          <a:xfrm>
            <a:off x="4996800" y="661843"/>
            <a:ext cx="31593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Head</a:t>
            </a:r>
            <a:endParaRPr/>
          </a:p>
        </p:txBody>
      </p:sp>
      <p:sp>
        <p:nvSpPr>
          <p:cNvPr id="521" name="Google Shape;521;p87"/>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 about technical aspect</a:t>
            </a:r>
            <a:endParaRPr/>
          </a:p>
        </p:txBody>
      </p:sp>
      <p:sp>
        <p:nvSpPr>
          <p:cNvPr id="522" name="Google Shape;522;p87"/>
          <p:cNvSpPr txBox="1"/>
          <p:nvPr>
            <p:ph idx="2" type="title"/>
          </p:nvPr>
        </p:nvSpPr>
        <p:spPr>
          <a:xfrm>
            <a:off x="4996800" y="2099193"/>
            <a:ext cx="31593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Body</a:t>
            </a:r>
            <a:endParaRPr/>
          </a:p>
        </p:txBody>
      </p:sp>
      <p:sp>
        <p:nvSpPr>
          <p:cNvPr id="523" name="Google Shape;523;p87"/>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 about practical uses</a:t>
            </a:r>
            <a:endParaRPr/>
          </a:p>
        </p:txBody>
      </p:sp>
      <p:sp>
        <p:nvSpPr>
          <p:cNvPr id="524" name="Google Shape;524;p87"/>
          <p:cNvSpPr txBox="1"/>
          <p:nvPr>
            <p:ph idx="4" type="title"/>
          </p:nvPr>
        </p:nvSpPr>
        <p:spPr>
          <a:xfrm>
            <a:off x="4996800" y="3536543"/>
            <a:ext cx="31593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Tail</a:t>
            </a:r>
            <a:endParaRPr/>
          </a:p>
        </p:txBody>
      </p:sp>
      <p:sp>
        <p:nvSpPr>
          <p:cNvPr id="525" name="Google Shape;525;p87"/>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cxnSp>
        <p:nvCxnSpPr>
          <p:cNvPr id="526" name="Google Shape;526;p87"/>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8"/>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 please?</a:t>
            </a:r>
            <a:endParaRPr/>
          </a:p>
        </p:txBody>
      </p:sp>
      <p:sp>
        <p:nvSpPr>
          <p:cNvPr id="532" name="Google Shape;532;p88"/>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 it is your turn to make my presentation plan complete by asking me questions.</a:t>
            </a:r>
            <a:endParaRPr/>
          </a:p>
        </p:txBody>
      </p:sp>
      <p:cxnSp>
        <p:nvCxnSpPr>
          <p:cNvPr id="533" name="Google Shape;533;p88"/>
          <p:cNvCxnSpPr/>
          <p:nvPr/>
        </p:nvCxnSpPr>
        <p:spPr>
          <a:xfrm>
            <a:off x="3190500" y="3203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89"/>
          <p:cNvSpPr txBox="1"/>
          <p:nvPr>
            <p:ph type="ctrTitle"/>
          </p:nvPr>
        </p:nvSpPr>
        <p:spPr>
          <a:xfrm>
            <a:off x="357100" y="239625"/>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t>
            </a:r>
            <a:r>
              <a:rPr lang="en"/>
              <a:t>ancy stuff isn’t gonna work, unless you learnt the fundamentals.</a:t>
            </a:r>
            <a:endParaRPr/>
          </a:p>
        </p:txBody>
      </p:sp>
      <p:sp>
        <p:nvSpPr>
          <p:cNvPr id="539" name="Google Shape;539;p89"/>
          <p:cNvSpPr txBox="1"/>
          <p:nvPr>
            <p:ph idx="1" type="subTitle"/>
          </p:nvPr>
        </p:nvSpPr>
        <p:spPr>
          <a:xfrm>
            <a:off x="4811675" y="317777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Randy Pausch</a:t>
            </a:r>
            <a:endParaRPr/>
          </a:p>
        </p:txBody>
      </p:sp>
      <p:cxnSp>
        <p:nvCxnSpPr>
          <p:cNvPr id="540" name="Google Shape;540;p89"/>
          <p:cNvCxnSpPr/>
          <p:nvPr/>
        </p:nvCxnSpPr>
        <p:spPr>
          <a:xfrm>
            <a:off x="4016550" y="30899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cxnSp>
        <p:nvCxnSpPr>
          <p:cNvPr id="545" name="Google Shape;545;p90"/>
          <p:cNvCxnSpPr/>
          <p:nvPr/>
        </p:nvCxnSpPr>
        <p:spPr>
          <a:xfrm flipH="1" rot="10800000">
            <a:off x="905500" y="1448097"/>
            <a:ext cx="3774300" cy="2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46" name="Google Shape;546;p90"/>
          <p:cNvSpPr txBox="1"/>
          <p:nvPr>
            <p:ph idx="4294967295" type="title"/>
          </p:nvPr>
        </p:nvSpPr>
        <p:spPr>
          <a:xfrm>
            <a:off x="873225" y="624850"/>
            <a:ext cx="67434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Thank You for watching</a:t>
            </a:r>
            <a:endParaRPr sz="3600"/>
          </a:p>
        </p:txBody>
      </p:sp>
      <p:sp>
        <p:nvSpPr>
          <p:cNvPr id="547" name="Google Shape;547;p90"/>
          <p:cNvSpPr txBox="1"/>
          <p:nvPr>
            <p:ph idx="1" type="subTitle"/>
          </p:nvPr>
        </p:nvSpPr>
        <p:spPr>
          <a:xfrm>
            <a:off x="937075" y="1707525"/>
            <a:ext cx="3344700" cy="11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any questions?</a:t>
            </a:r>
            <a:endParaRPr/>
          </a:p>
          <a:p>
            <a:pPr indent="0" lvl="0" marL="0" rtl="0" algn="l">
              <a:spcBef>
                <a:spcPts val="0"/>
              </a:spcBef>
              <a:spcAft>
                <a:spcPts val="0"/>
              </a:spcAft>
              <a:buNone/>
            </a:pPr>
            <a:r>
              <a:rPr lang="en"/>
              <a:t>kkhatri@caldwell.edu</a:t>
            </a:r>
            <a:endParaRPr/>
          </a:p>
          <a:p>
            <a:pPr indent="0" lvl="0" marL="0" rtl="0" algn="l">
              <a:spcBef>
                <a:spcPts val="0"/>
              </a:spcBef>
              <a:spcAft>
                <a:spcPts val="0"/>
              </a:spcAft>
              <a:buNone/>
            </a:pPr>
            <a:r>
              <a:rPr lang="en"/>
              <a:t>862-XXX-XXXX</a:t>
            </a:r>
            <a:endParaRPr/>
          </a:p>
          <a:p>
            <a:pPr indent="0" lvl="0" marL="0" rtl="0" algn="l">
              <a:spcBef>
                <a:spcPts val="0"/>
              </a:spcBef>
              <a:spcAft>
                <a:spcPts val="0"/>
              </a:spcAft>
              <a:buNone/>
            </a:pPr>
            <a:r>
              <a:rPr lang="en"/>
              <a:t>Caldwell Univesity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8" name="Google Shape;548;p90"/>
          <p:cNvSpPr/>
          <p:nvPr/>
        </p:nvSpPr>
        <p:spPr>
          <a:xfrm>
            <a:off x="1039184" y="2776274"/>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90"/>
          <p:cNvGrpSpPr/>
          <p:nvPr/>
        </p:nvGrpSpPr>
        <p:grpSpPr>
          <a:xfrm>
            <a:off x="1488656" y="2776274"/>
            <a:ext cx="346056" cy="345674"/>
            <a:chOff x="3303268" y="3817349"/>
            <a:chExt cx="346056" cy="345674"/>
          </a:xfrm>
        </p:grpSpPr>
        <p:sp>
          <p:nvSpPr>
            <p:cNvPr id="550" name="Google Shape;550;p90"/>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0"/>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0"/>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0"/>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90"/>
          <p:cNvGrpSpPr/>
          <p:nvPr/>
        </p:nvGrpSpPr>
        <p:grpSpPr>
          <a:xfrm>
            <a:off x="1937745" y="2776274"/>
            <a:ext cx="346056" cy="345674"/>
            <a:chOff x="3752358" y="3817349"/>
            <a:chExt cx="346056" cy="345674"/>
          </a:xfrm>
        </p:grpSpPr>
        <p:sp>
          <p:nvSpPr>
            <p:cNvPr id="555" name="Google Shape;555;p90"/>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9" name="Google Shape;559;p90"/>
          <p:cNvPicPr preferRelativeResize="0"/>
          <p:nvPr/>
        </p:nvPicPr>
        <p:blipFill>
          <a:blip r:embed="rId4">
            <a:alphaModFix/>
          </a:blip>
          <a:stretch>
            <a:fillRect/>
          </a:stretch>
        </p:blipFill>
        <p:spPr>
          <a:xfrm>
            <a:off x="5637581" y="1562516"/>
            <a:ext cx="2939569" cy="682400"/>
          </a:xfrm>
          <a:prstGeom prst="rect">
            <a:avLst/>
          </a:prstGeom>
          <a:noFill/>
          <a:ln>
            <a:noFill/>
          </a:ln>
        </p:spPr>
      </p:pic>
      <p:pic>
        <p:nvPicPr>
          <p:cNvPr id="560" name="Google Shape;560;p90"/>
          <p:cNvPicPr preferRelativeResize="0"/>
          <p:nvPr/>
        </p:nvPicPr>
        <p:blipFill>
          <a:blip r:embed="rId5">
            <a:alphaModFix/>
          </a:blip>
          <a:stretch>
            <a:fillRect/>
          </a:stretch>
        </p:blipFill>
        <p:spPr>
          <a:xfrm>
            <a:off x="4712100" y="2306012"/>
            <a:ext cx="2539443" cy="747400"/>
          </a:xfrm>
          <a:prstGeom prst="rect">
            <a:avLst/>
          </a:prstGeom>
          <a:noFill/>
          <a:ln>
            <a:noFill/>
          </a:ln>
        </p:spPr>
      </p:pic>
      <p:pic>
        <p:nvPicPr>
          <p:cNvPr id="561" name="Google Shape;561;p90"/>
          <p:cNvPicPr preferRelativeResize="0"/>
          <p:nvPr/>
        </p:nvPicPr>
        <p:blipFill>
          <a:blip r:embed="rId6">
            <a:alphaModFix/>
          </a:blip>
          <a:stretch>
            <a:fillRect/>
          </a:stretch>
        </p:blipFill>
        <p:spPr>
          <a:xfrm rot="10800000">
            <a:off x="6792302" y="2306012"/>
            <a:ext cx="1976586" cy="747400"/>
          </a:xfrm>
          <a:prstGeom prst="rect">
            <a:avLst/>
          </a:prstGeom>
          <a:noFill/>
          <a:ln>
            <a:noFill/>
          </a:ln>
        </p:spPr>
      </p:pic>
      <p:pic>
        <p:nvPicPr>
          <p:cNvPr id="562" name="Google Shape;562;p90"/>
          <p:cNvPicPr preferRelativeResize="0"/>
          <p:nvPr/>
        </p:nvPicPr>
        <p:blipFill>
          <a:blip r:embed="rId7">
            <a:alphaModFix/>
          </a:blip>
          <a:stretch>
            <a:fillRect/>
          </a:stretch>
        </p:blipFill>
        <p:spPr>
          <a:xfrm>
            <a:off x="4936238" y="3296725"/>
            <a:ext cx="3800201" cy="8781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citation</a:t>
            </a:r>
            <a:endParaRPr/>
          </a:p>
        </p:txBody>
      </p:sp>
      <p:sp>
        <p:nvSpPr>
          <p:cNvPr id="568" name="Google Shape;568;p91"/>
          <p:cNvSpPr txBox="1"/>
          <p:nvPr>
            <p:ph idx="1" type="body"/>
          </p:nvPr>
        </p:nvSpPr>
        <p:spPr>
          <a:xfrm>
            <a:off x="4938275" y="279300"/>
            <a:ext cx="3872100" cy="45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r>
              <a:rPr lang="en"/>
              <a:t>:</a:t>
            </a:r>
            <a:endParaRPr>
              <a:uFill>
                <a:noFill/>
              </a:uFill>
              <a:hlinkClick r:id="rId3"/>
            </a:endParaRPr>
          </a:p>
          <a:p>
            <a:pPr indent="-317500" lvl="0" marL="457200" rtl="0" algn="l">
              <a:spcBef>
                <a:spcPts val="1600"/>
              </a:spcBef>
              <a:spcAft>
                <a:spcPts val="0"/>
              </a:spcAft>
              <a:buSzPts val="1400"/>
              <a:buChar char="●"/>
            </a:pPr>
            <a:r>
              <a:rPr lang="en"/>
              <a:t>First-order logic in AI. Scaler. </a:t>
            </a:r>
            <a:r>
              <a:rPr lang="en" u="sng">
                <a:solidFill>
                  <a:schemeClr val="hlink"/>
                </a:solidFill>
                <a:hlinkClick r:id="rId4"/>
              </a:rPr>
              <a:t>https://www.scaler.com/topics/artificial-intelligence-tutorial/first-order-logic-in-ai/</a:t>
            </a:r>
            <a:br>
              <a:rPr lang="en"/>
            </a:br>
            <a:endParaRPr/>
          </a:p>
          <a:p>
            <a:pPr indent="-317500" lvl="0" marL="457200" rtl="0" algn="l">
              <a:spcBef>
                <a:spcPts val="0"/>
              </a:spcBef>
              <a:spcAft>
                <a:spcPts val="0"/>
              </a:spcAft>
              <a:buSzPts val="1400"/>
              <a:buChar char="●"/>
            </a:pPr>
            <a:r>
              <a:rPr lang="en"/>
              <a:t>First-order logic in artificial intelligence. JavaTpoint. </a:t>
            </a:r>
            <a:r>
              <a:rPr lang="en" u="sng">
                <a:solidFill>
                  <a:schemeClr val="hlink"/>
                </a:solidFill>
                <a:hlinkClick r:id="rId5"/>
              </a:rPr>
              <a:t>https://www.javatpoint.com/first-order-logic-in-artificial-intelligence</a:t>
            </a:r>
            <a:br>
              <a:rPr lang="en"/>
            </a:br>
            <a:endParaRPr/>
          </a:p>
          <a:p>
            <a:pPr indent="-317500" lvl="0" marL="457200" rtl="0" algn="l">
              <a:spcBef>
                <a:spcPts val="0"/>
              </a:spcBef>
              <a:spcAft>
                <a:spcPts val="0"/>
              </a:spcAft>
              <a:buSzPts val="1400"/>
              <a:buChar char="●"/>
            </a:pPr>
            <a:r>
              <a:rPr lang="en"/>
              <a:t>What is First-order Logic in Artificial Intelligence? Educative. </a:t>
            </a:r>
            <a:r>
              <a:rPr lang="en" u="sng">
                <a:solidFill>
                  <a:schemeClr val="hlink"/>
                </a:solidFill>
                <a:hlinkClick r:id="rId6"/>
              </a:rPr>
              <a:t>https://www.educative.io/answers/what-is-first-order-logic-in-artificial-intelligence</a:t>
            </a:r>
            <a:br>
              <a:rPr lang="en"/>
            </a:br>
            <a:endParaRPr/>
          </a:p>
          <a:p>
            <a:pPr indent="-317500" lvl="0" marL="457200" rtl="0" algn="l">
              <a:spcBef>
                <a:spcPts val="0"/>
              </a:spcBef>
              <a:spcAft>
                <a:spcPts val="0"/>
              </a:spcAft>
              <a:buSzPts val="1400"/>
              <a:buChar char="●"/>
            </a:pPr>
            <a:r>
              <a:rPr lang="en"/>
              <a:t>First-order Logic. AutoBlocks Glossary. https://www.autoblocks.ai/glossary/first-order-logic</a:t>
            </a:r>
            <a:endParaRPr/>
          </a:p>
          <a:p>
            <a:pPr indent="0" lvl="0" marL="457200" rtl="0" algn="l">
              <a:spcBef>
                <a:spcPts val="1600"/>
              </a:spcBef>
              <a:spcAft>
                <a:spcPts val="1600"/>
              </a:spcAft>
              <a:buNone/>
            </a:pPr>
            <a:r>
              <a:t/>
            </a:r>
            <a:endParaRPr/>
          </a:p>
        </p:txBody>
      </p:sp>
      <p:cxnSp>
        <p:nvCxnSpPr>
          <p:cNvPr id="569" name="Google Shape;569;p9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70" name="Google Shape;570;p91"/>
          <p:cNvPicPr preferRelativeResize="0"/>
          <p:nvPr/>
        </p:nvPicPr>
        <p:blipFill>
          <a:blip r:embed="rId7">
            <a:alphaModFix/>
          </a:blip>
          <a:stretch>
            <a:fillRect/>
          </a:stretch>
        </p:blipFill>
        <p:spPr>
          <a:xfrm>
            <a:off x="626975" y="1634837"/>
            <a:ext cx="2539443" cy="747400"/>
          </a:xfrm>
          <a:prstGeom prst="rect">
            <a:avLst/>
          </a:prstGeom>
          <a:noFill/>
          <a:ln>
            <a:noFill/>
          </a:ln>
        </p:spPr>
      </p:pic>
      <p:pic>
        <p:nvPicPr>
          <p:cNvPr id="571" name="Google Shape;571;p91"/>
          <p:cNvPicPr preferRelativeResize="0"/>
          <p:nvPr/>
        </p:nvPicPr>
        <p:blipFill>
          <a:blip r:embed="rId8">
            <a:alphaModFix/>
          </a:blip>
          <a:stretch>
            <a:fillRect/>
          </a:stretch>
        </p:blipFill>
        <p:spPr>
          <a:xfrm rot="10800000">
            <a:off x="2707177" y="1634837"/>
            <a:ext cx="1976586" cy="747400"/>
          </a:xfrm>
          <a:prstGeom prst="rect">
            <a:avLst/>
          </a:prstGeom>
          <a:noFill/>
          <a:ln>
            <a:noFill/>
          </a:ln>
        </p:spPr>
      </p:pic>
      <p:pic>
        <p:nvPicPr>
          <p:cNvPr id="572" name="Google Shape;572;p91"/>
          <p:cNvPicPr preferRelativeResize="0"/>
          <p:nvPr/>
        </p:nvPicPr>
        <p:blipFill>
          <a:blip r:embed="rId9">
            <a:alphaModFix/>
          </a:blip>
          <a:stretch>
            <a:fillRect/>
          </a:stretch>
        </p:blipFill>
        <p:spPr>
          <a:xfrm>
            <a:off x="1345956" y="2620891"/>
            <a:ext cx="2939569" cy="682400"/>
          </a:xfrm>
          <a:prstGeom prst="rect">
            <a:avLst/>
          </a:prstGeom>
          <a:noFill/>
          <a:ln>
            <a:noFill/>
          </a:ln>
        </p:spPr>
      </p:pic>
      <p:pic>
        <p:nvPicPr>
          <p:cNvPr id="573" name="Google Shape;573;p91"/>
          <p:cNvPicPr preferRelativeResize="0"/>
          <p:nvPr/>
        </p:nvPicPr>
        <p:blipFill>
          <a:blip r:embed="rId10">
            <a:alphaModFix/>
          </a:blip>
          <a:stretch>
            <a:fillRect/>
          </a:stretch>
        </p:blipFill>
        <p:spPr>
          <a:xfrm>
            <a:off x="915638" y="3541975"/>
            <a:ext cx="3800201" cy="8781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t>
            </a:r>
            <a:r>
              <a:rPr lang="en"/>
              <a:t>Logics</a:t>
            </a:r>
            <a:endParaRPr/>
          </a:p>
        </p:txBody>
      </p:sp>
      <p:sp>
        <p:nvSpPr>
          <p:cNvPr id="190" name="Google Shape;190;p41"/>
          <p:cNvSpPr txBox="1"/>
          <p:nvPr>
            <p:ph idx="1" type="body"/>
          </p:nvPr>
        </p:nvSpPr>
        <p:spPr>
          <a:xfrm>
            <a:off x="938500" y="1208950"/>
            <a:ext cx="4946400" cy="32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rPr b="1" lang="en"/>
              <a:t>Propositional logic with only Horn clauses</a:t>
            </a:r>
            <a:endParaRPr b="1"/>
          </a:p>
          <a:p>
            <a:pPr indent="0" lvl="0" marL="0" rtl="0" algn="l">
              <a:spcBef>
                <a:spcPts val="1600"/>
              </a:spcBef>
              <a:spcAft>
                <a:spcPts val="0"/>
              </a:spcAft>
              <a:buNone/>
            </a:pPr>
            <a:r>
              <a:rPr b="1" lang="en"/>
              <a:t>Propositional logic</a:t>
            </a:r>
            <a:endParaRPr b="1"/>
          </a:p>
          <a:p>
            <a:pPr indent="0" lvl="0" marL="0" rtl="0" algn="l">
              <a:spcBef>
                <a:spcPts val="1600"/>
              </a:spcBef>
              <a:spcAft>
                <a:spcPts val="0"/>
              </a:spcAft>
              <a:buNone/>
            </a:pPr>
            <a:r>
              <a:rPr b="1" lang="en"/>
              <a:t>Modal logic</a:t>
            </a:r>
            <a:endParaRPr b="1"/>
          </a:p>
          <a:p>
            <a:pPr indent="0" lvl="0" marL="0" rtl="0" algn="l">
              <a:spcBef>
                <a:spcPts val="1600"/>
              </a:spcBef>
              <a:spcAft>
                <a:spcPts val="0"/>
              </a:spcAft>
              <a:buNone/>
            </a:pPr>
            <a:r>
              <a:rPr b="1" lang="en"/>
              <a:t>First-order logic with only Horn clauses</a:t>
            </a:r>
            <a:endParaRPr b="1"/>
          </a:p>
          <a:p>
            <a:pPr indent="0" lvl="0" marL="0" rtl="0" algn="l">
              <a:spcBef>
                <a:spcPts val="1600"/>
              </a:spcBef>
              <a:spcAft>
                <a:spcPts val="1600"/>
              </a:spcAft>
              <a:buNone/>
            </a:pPr>
            <a:r>
              <a:t/>
            </a:r>
            <a:endParaRPr b="1"/>
          </a:p>
        </p:txBody>
      </p:sp>
      <p:sp>
        <p:nvSpPr>
          <p:cNvPr id="191" name="Google Shape;191;p41"/>
          <p:cNvSpPr txBox="1"/>
          <p:nvPr/>
        </p:nvSpPr>
        <p:spPr>
          <a:xfrm>
            <a:off x="938500" y="3377775"/>
            <a:ext cx="30000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a:solidFill>
                  <a:schemeClr val="lt1"/>
                </a:solidFill>
                <a:latin typeface="Montserrat"/>
                <a:ea typeface="Montserrat"/>
                <a:cs typeface="Montserrat"/>
                <a:sym typeface="Montserrat"/>
              </a:rPr>
              <a:t>First-order logic</a:t>
            </a:r>
            <a:endParaRPr/>
          </a:p>
        </p:txBody>
      </p:sp>
      <p:sp>
        <p:nvSpPr>
          <p:cNvPr id="192" name="Google Shape;192;p41"/>
          <p:cNvSpPr txBox="1"/>
          <p:nvPr/>
        </p:nvSpPr>
        <p:spPr>
          <a:xfrm>
            <a:off x="938500" y="3777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a:solidFill>
                  <a:schemeClr val="lt1"/>
                </a:solidFill>
                <a:latin typeface="Montserrat"/>
                <a:ea typeface="Montserrat"/>
                <a:cs typeface="Montserrat"/>
                <a:sym typeface="Montserrat"/>
              </a:rPr>
              <a:t>Second-order logic</a:t>
            </a:r>
            <a:endParaRPr/>
          </a:p>
        </p:txBody>
      </p:sp>
      <p:sp>
        <p:nvSpPr>
          <p:cNvPr id="193" name="Google Shape;193;p41"/>
          <p:cNvSpPr/>
          <p:nvPr/>
        </p:nvSpPr>
        <p:spPr>
          <a:xfrm>
            <a:off x="808000" y="1958025"/>
            <a:ext cx="2316900" cy="535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42"/>
          <p:cNvPicPr preferRelativeResize="0"/>
          <p:nvPr/>
        </p:nvPicPr>
        <p:blipFill>
          <a:blip r:embed="rId3">
            <a:alphaModFix/>
          </a:blip>
          <a:stretch>
            <a:fillRect/>
          </a:stretch>
        </p:blipFill>
        <p:spPr>
          <a:xfrm>
            <a:off x="178025" y="241600"/>
            <a:ext cx="6496850" cy="466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Syntax versus Semantics</a:t>
            </a:r>
            <a:endParaRPr/>
          </a:p>
        </p:txBody>
      </p:sp>
      <p:sp>
        <p:nvSpPr>
          <p:cNvPr id="204" name="Google Shape;204;p43"/>
          <p:cNvSpPr txBox="1"/>
          <p:nvPr>
            <p:ph idx="1" type="body"/>
          </p:nvPr>
        </p:nvSpPr>
        <p:spPr>
          <a:xfrm>
            <a:off x="938500" y="1298600"/>
            <a:ext cx="49464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Syntax: what are valid expressions in the language?</a:t>
            </a:r>
            <a:endParaRPr/>
          </a:p>
          <a:p>
            <a:pPr indent="0" lvl="0" marL="0" rtl="0" algn="l">
              <a:spcBef>
                <a:spcPts val="1600"/>
              </a:spcBef>
              <a:spcAft>
                <a:spcPts val="0"/>
              </a:spcAft>
              <a:buNone/>
            </a:pPr>
            <a:r>
              <a:rPr lang="en"/>
              <a:t>Semantics:  what do these expressions mean?</a:t>
            </a:r>
            <a:endParaRPr/>
          </a:p>
          <a:p>
            <a:pPr indent="0" lvl="0" marL="0" rtl="0" algn="l">
              <a:spcBef>
                <a:spcPts val="1600"/>
              </a:spcBef>
              <a:spcAft>
                <a:spcPts val="0"/>
              </a:spcAft>
              <a:buNone/>
            </a:pPr>
            <a:r>
              <a:rPr lang="en"/>
              <a:t>Different syntax, same semantics (5):</a:t>
            </a:r>
            <a:endParaRPr/>
          </a:p>
          <a:p>
            <a:pPr indent="0" lvl="0" marL="0" rtl="0" algn="l">
              <a:spcBef>
                <a:spcPts val="1600"/>
              </a:spcBef>
              <a:spcAft>
                <a:spcPts val="1600"/>
              </a:spcAft>
              <a:buNone/>
            </a:pPr>
            <a:r>
              <a:rPr lang="en"/>
              <a:t>   			      2 + 3  ←—------------→ 3 + 2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44"/>
          <p:cNvPicPr preferRelativeResize="0"/>
          <p:nvPr/>
        </p:nvPicPr>
        <p:blipFill>
          <a:blip r:embed="rId3">
            <a:alphaModFix/>
          </a:blip>
          <a:stretch>
            <a:fillRect/>
          </a:stretch>
        </p:blipFill>
        <p:spPr>
          <a:xfrm>
            <a:off x="152400" y="152400"/>
            <a:ext cx="6738336"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